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notesMasterIdLst>
    <p:notesMasterId r:id="rId58"/>
  </p:notesMasterIdLst>
  <p:handoutMasterIdLst>
    <p:handoutMasterId r:id="rId59"/>
  </p:handoutMasterIdLst>
  <p:sldIdLst>
    <p:sldId id="256" r:id="rId5"/>
    <p:sldId id="261" r:id="rId6"/>
    <p:sldId id="307" r:id="rId7"/>
    <p:sldId id="308" r:id="rId8"/>
    <p:sldId id="306" r:id="rId9"/>
    <p:sldId id="311" r:id="rId10"/>
    <p:sldId id="264" r:id="rId11"/>
    <p:sldId id="312" r:id="rId12"/>
    <p:sldId id="318" r:id="rId13"/>
    <p:sldId id="320" r:id="rId14"/>
    <p:sldId id="321" r:id="rId15"/>
    <p:sldId id="319" r:id="rId16"/>
    <p:sldId id="322" r:id="rId17"/>
    <p:sldId id="331" r:id="rId18"/>
    <p:sldId id="323" r:id="rId19"/>
    <p:sldId id="324" r:id="rId20"/>
    <p:sldId id="325" r:id="rId21"/>
    <p:sldId id="326" r:id="rId22"/>
    <p:sldId id="327" r:id="rId23"/>
    <p:sldId id="329" r:id="rId24"/>
    <p:sldId id="328" r:id="rId25"/>
    <p:sldId id="315" r:id="rId26"/>
    <p:sldId id="313" r:id="rId27"/>
    <p:sldId id="336" r:id="rId28"/>
    <p:sldId id="339" r:id="rId29"/>
    <p:sldId id="316" r:id="rId30"/>
    <p:sldId id="332" r:id="rId31"/>
    <p:sldId id="333" r:id="rId32"/>
    <p:sldId id="314" r:id="rId33"/>
    <p:sldId id="330" r:id="rId34"/>
    <p:sldId id="317" r:id="rId35"/>
    <p:sldId id="338" r:id="rId36"/>
    <p:sldId id="334" r:id="rId37"/>
    <p:sldId id="335" r:id="rId38"/>
    <p:sldId id="337" r:id="rId39"/>
    <p:sldId id="340" r:id="rId40"/>
    <p:sldId id="341" r:id="rId41"/>
    <p:sldId id="300" r:id="rId42"/>
    <p:sldId id="343" r:id="rId43"/>
    <p:sldId id="344" r:id="rId44"/>
    <p:sldId id="346" r:id="rId45"/>
    <p:sldId id="345" r:id="rId46"/>
    <p:sldId id="347" r:id="rId47"/>
    <p:sldId id="348" r:id="rId48"/>
    <p:sldId id="349" r:id="rId49"/>
    <p:sldId id="350" r:id="rId50"/>
    <p:sldId id="342" r:id="rId51"/>
    <p:sldId id="351" r:id="rId52"/>
    <p:sldId id="352" r:id="rId53"/>
    <p:sldId id="353" r:id="rId54"/>
    <p:sldId id="354" r:id="rId55"/>
    <p:sldId id="309" r:id="rId56"/>
    <p:sldId id="260" r:id="rId57"/>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A6A8"/>
    <a:srgbClr val="BF4D51"/>
    <a:srgbClr val="FFFFFF"/>
    <a:srgbClr val="AF2025"/>
    <a:srgbClr val="002F5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napToObjects="1">
      <p:cViewPr varScale="1">
        <p:scale>
          <a:sx n="78" d="100"/>
          <a:sy n="78" d="100"/>
        </p:scale>
        <p:origin x="448" y="48"/>
      </p:cViewPr>
      <p:guideLst>
        <p:guide orient="horz" pos="1620"/>
        <p:guide pos="2880"/>
      </p:guideLst>
    </p:cSldViewPr>
  </p:slid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EFB9CBC-D679-414F-A1E2-50827040C509}" type="datetimeFigureOut">
              <a:rPr lang="en-US" smtClean="0"/>
              <a:t>11/15/2024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63DEADE-0FAF-D341-AB81-6E4FED9A2BA4}" type="slidenum">
              <a:rPr lang="en-US" smtClean="0"/>
              <a:t>‹#›</a:t>
            </a:fld>
            <a:endParaRPr lang="en-US"/>
          </a:p>
        </p:txBody>
      </p:sp>
    </p:spTree>
    <p:extLst>
      <p:ext uri="{BB962C8B-B14F-4D97-AF65-F5344CB8AC3E}">
        <p14:creationId xmlns:p14="http://schemas.microsoft.com/office/powerpoint/2010/main" val="2035443352"/>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in="-1920" max="1920" units="cm"/>
          <inkml:channel name="Y" type="integer" max="1200" units="cm"/>
          <inkml:channel name="T" type="integer" max="2.14748E9" units="dev"/>
        </inkml:traceFormat>
        <inkml:channelProperties>
          <inkml:channelProperty channel="X" name="resolution" value="72.86527" units="1/cm"/>
          <inkml:channelProperty channel="Y" name="resolution" value="40.54054" units="1/cm"/>
          <inkml:channelProperty channel="T" name="resolution" value="1" units="1/dev"/>
        </inkml:channelProperties>
      </inkml:inkSource>
      <inkml:timestamp xml:id="ts0" timeString="2024-11-14T23:10:52.012"/>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0 893 0,'-17'0'110,"34"0"-32,0 0-63,0 0 1,17 17 0,18-17-1,-52 18-15,17-18 16,0 0-16,0 17 16,18-17-16,-18 0 15,0 0-15,0 0 16,0 0-1,18 17 17,-18-17-32,0 0 15,17 0-15,1 0 16,-18 0 0,0 0-16,0 0 15,0 0 32,1 0-47,-1 0 0,34 0 31,1 0-15,-18 0 0,-17 0-16,0 0 15,0 0 48,1 0-48,-1 0-15,0 0 16,17 0 0,1 0 109,-18 0-125,17 0 15,-17 0 1,35 0-1,-18 0 1,-17 0 0,0 17-1,1-17-15,-1 0 16,17 0 0,-17 0-16,0 0 15,1 0 1,-1 0 15,0 0-31,0 0 16,0 0 62,0 0-78,0 0 359,1 0-359,-18-17 16,17 0-1,-17 0 1,0-1 0,0 1-16,0 0 62,0 0-31,0 0-15,0 0 0,0-1-16,0 1 15,0 0 17,0 0-17,0-35 1,0 18 62,0 17-62,0-17-1,0 17 16,0-1 16,0 1-47,0 0 16,0 0 46,0-17 63,0 16-125,0 1 204,-35 17-189,-16 17-15,17-17 16,-18 18-16,-16-1 15,-1-17-15,35 17 16,16-17-16,-16 0 16,0 0-16,17 0 15,-1 0-15,1 0 78,0 0-78,0 0 16,-17 0 0,-1 0-1,18 0-15,0 0 16,0 0 0,-18 0-1,18 0 1,0 0-16,0 0 31,0 0-31,0 0 16,0 0-1,-1 0-15,1 0 16,0 0 0,-17 0-1,17 0-15,-1 0 31,1 0-15,-17 0 0,17 0-1,0 0-15,-1 0 32,1 0-17,0 0 16,0 0 48,-17-17-64,16 17-15,-16 0 16,0 0 15,17 0 0,-1-17 360,18-1-391,-17 1 16,17-17-16,0 17 15,0 0-15,0-18 31,0 18 16,0 0-15,0 0-17,0-18 16,0 18-31,0 0 16,0 0 0,0 0 15,0 0-15,0-1-1,17 1 1,1-17-1,-18-18 1,0 35 0,17-17-1,-17 17-15,17 17 328,34 0-312,-33 0-16,-1 0 16,34 0-16,-16 0 31,-18 0-31,0 0 16,17 0-16,1 0 15,-18 0 1,0 0-1,0 0-15,0 17 16,0-17-16,1 0 16,-1 0-1,0 0-15,0 0 16,0 0 0,35 17-1,-18-17 1,-17 0-1,0 0-15,0 0 16,1 0-16,-1 0 16,17 0-16,-17 34 15,18-34 1,-18 0 0,0 0-1,0 0 1,0 0-1,0 0 17,1 0-17,16 0 1,-17 0-16,17 0 94,18 0-79,-35 0 1,0 0 0,0 0-1,1 0 1,-1 0 562,0 0-516</inkml:trace>
</inkml:ink>
</file>

<file path=ppt/ink/ink2.xml><?xml version="1.0" encoding="utf-8"?>
<inkml:ink xmlns:inkml="http://www.w3.org/2003/InkML">
  <inkml:definitions>
    <inkml:context xml:id="ctx0">
      <inkml:inkSource xml:id="inkSrc0">
        <inkml:traceFormat>
          <inkml:channel name="X" type="integer" min="-1920" max="1920" units="cm"/>
          <inkml:channel name="Y" type="integer" max="1200" units="cm"/>
          <inkml:channel name="T" type="integer" max="2.14748E9" units="dev"/>
        </inkml:traceFormat>
        <inkml:channelProperties>
          <inkml:channelProperty channel="X" name="resolution" value="72.86527" units="1/cm"/>
          <inkml:channelProperty channel="Y" name="resolution" value="40.54054" units="1/cm"/>
          <inkml:channelProperty channel="T" name="resolution" value="1" units="1/dev"/>
        </inkml:channelProperties>
      </inkml:inkSource>
      <inkml:timestamp xml:id="ts0" timeString="2024-11-14T23:10:59.413"/>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34 824 0,'17'-34'438,"0"34"-438,18-18 15,16 1-15,-34 0 16,18 17-16,-18-17 16,0 17 46,17-17-46,18 17-1,-35-17-15,17 17 32,-17 0-32,0 0 15,1 0-15,-1 0 16,0 0-16,17 0 15,1 0 1,-18 0 0,0 0-16,17 0 15,1 0 1,-18 0-16,0 0 16,0 0-16,0 0 15,0 0-15,18 0 16,-18 0-16,17 0 15,-17 0 1,1 0-16,-1 0 16,17 34-1,-17-34-15,0 0 16,18 0 0,-1 0-1,-17 0 16,0 0-15,0 0 0,1 0-1,-1 0 1,0 0 62,0 0-47,0 0 1,18 0-17,-18 17 1,0 0-1,0-17 1,0 17 0,18-17-1,-18 18 1,17-18 62,-17 17-62,-51-17 234,17 0-250,-35 0 15,18 0 1,-18 0-16,18-17 16,0-1-16,17 18 15,-1 0-15,1 0 16,0 0-1,-17-17 64,-1 17-64,18-34 1,-17 34-1,17 0 1,0 0 0,0 0-16,-1 0 15,1 0 1,0 0-16,0 0 16,-17 0-16,-1 0 15,18 0-15,0 0 16,0 0-16,0 0 31,-1 0 0,1 0-15,-17 0-16,0 0 16,-1 0-16,-16 0 15,34 0-15,-35 0 16,35 0-16,-17 0 15,-1 0-15,1 0 16,17 0 0,-17 0 468,16-34-484,1-18 16,0 18-16,17-1 15,-17-16 17,0 17-17,17 16 79,0 1-78,0 0 93,0 0-109,0 0 16,0-18-16,0 18 15,0 0 1,0 0-16,0 0 31,0 0 0,0 0-15,0-1 46,0 1-62,0 0 110,0 0-110,-17-17 15,-1 16-15,1 1 32,0 0 61,0 0-77,0-17-16,0-1 16,17 18 343,34 17-343,35 34-16,16-16 15,-16-1-15,51-17 16,-51 0-16,-35 0 16,18 0-16,-18 0 15,17 0 282,35 0-281,-17 0-16,-18 0 15,18-17-15,-35 17 16,-17 0-16,1 0 484,33 0-468,-17 0 0,18-18-16,-18 1 15,-17 17-15,1 0 16,16 0-16,-17 0 390,35 0-374,-1 52 0,-51-35 15,0 0 375,0 0-390,0 0-16,0 1 31</inkml:trace>
</inkml:ink>
</file>

<file path=ppt/ink/ink3.xml><?xml version="1.0" encoding="utf-8"?>
<inkml:ink xmlns:inkml="http://www.w3.org/2003/InkML">
  <inkml:definitions>
    <inkml:context xml:id="ctx0">
      <inkml:inkSource xml:id="inkSrc0">
        <inkml:traceFormat>
          <inkml:channel name="X" type="integer" min="-1920" max="1920" units="cm"/>
          <inkml:channel name="Y" type="integer" max="1200" units="cm"/>
          <inkml:channel name="T" type="integer" max="2.14748E9" units="dev"/>
        </inkml:traceFormat>
        <inkml:channelProperties>
          <inkml:channelProperty channel="X" name="resolution" value="72.86527" units="1/cm"/>
          <inkml:channelProperty channel="Y" name="resolution" value="40.54054" units="1/cm"/>
          <inkml:channelProperty channel="T" name="resolution" value="1" units="1/dev"/>
        </inkml:channelProperties>
      </inkml:inkSource>
      <inkml:timestamp xml:id="ts0" timeString="2024-11-14T23:11:04.422"/>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54 53 0,'52'-17'422,"16"17"-406,35 0-16,-34 0 15,-35 0-15,1 0 16,-1 0-16,-17 0 16,17 0 15,-16 0-15,-1 0-16,0 0 15,0 0 1,0 0-16,0 0 15,1 0 1,-1 0-16,17 0 16,-17 0-16,0 0 15,18 0-15,-1 0 16,-17 0 0,0 0-16,1 0 15,-1 0 313,68 0-328,-33 0 16,-1 0-16,-16 0 16,16 0-16,1 0 15,-1 0-15,1 0 16,-35 17 406,17 51-422,-34-51 15,35 18 1,-35-1-16,0 0 16,0 1-1,0-18-15,0 34 16,0 1-16,0-1 15,0-16 1,0 16-16,0-16 16,0-18-1,0 0 32,0 0-47,0 17 16,0 1-1,0-1 1,0 0 0,0 1-1,0-1 1,0-17 0,-18 0-1,18 0 16,0 1 1,0-1-17,-17 0 95,0-17-32,0 0-78,0 0 15,-35-17 1,52 0-16,-68 17 16,33-18-16,-16 1 15,-1 17 1,-16-17-16,33 0 16,1 17-16,-35-17 15,35 17 1,0 0-16,-1 0 15,18 0 1,0 0-16,0 0 16,-17 0-1,16-35-15,1 35 16,-34-17-16,16 17 16,18 0-16,-34 0 15,16 0-15,18 0 16,-17 0-16,17 0 15,0 0-15,-18 0 16,1 0 0,17 0-1,-17 0 1,-1 0-16,18 0 16,-17 0-16,17 0 15,-18 0-15,18 0 16,0 0 15,0 0 375,17 17-156,0 1-234,0-1-16,0 0 16,0 0-1,0 0 1,17 0 374,86-17-374,-34 0-16,16 0 16,35 0-16,-68 0 15,34 0-15,-35 0 16,18 0-16,-35 0 16,1 0-16,16 0 15,-17 0-15,1 0 16,16 0-16,-34 0 15</inkml:trace>
</inkml:ink>
</file>

<file path=ppt/ink/ink4.xml><?xml version="1.0" encoding="utf-8"?>
<inkml:ink xmlns:inkml="http://www.w3.org/2003/InkML">
  <inkml:definitions>
    <inkml:context xml:id="ctx0">
      <inkml:inkSource xml:id="inkSrc0">
        <inkml:traceFormat>
          <inkml:channel name="X" type="integer" min="-1920" max="1920" units="cm"/>
          <inkml:channel name="Y" type="integer" max="1200" units="cm"/>
          <inkml:channel name="T" type="integer" max="2.14748E9" units="dev"/>
        </inkml:traceFormat>
        <inkml:channelProperties>
          <inkml:channelProperty channel="X" name="resolution" value="72.86527" units="1/cm"/>
          <inkml:channelProperty channel="Y" name="resolution" value="40.54054" units="1/cm"/>
          <inkml:channelProperty channel="T" name="resolution" value="1" units="1/dev"/>
        </inkml:channelProperties>
      </inkml:inkSource>
      <inkml:timestamp xml:id="ts0" timeString="2024-11-14T23:11:05.592"/>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52 0,'34'0'141,"52"0"-141,34-17 15,-69 17-15,52-18 16,-68 18-16,16 0 16,1 0-16,-35-17 15,17 17 63,-17 0-62,18 0-16,-1 0 16,-17 0-16,0 0 15,0 0-15,1 0 16</inkml:trace>
</inkml:ink>
</file>

<file path=ppt/ink/ink5.xml><?xml version="1.0" encoding="utf-8"?>
<inkml:ink xmlns:inkml="http://www.w3.org/2003/InkML">
  <inkml:definitions>
    <inkml:context xml:id="ctx0">
      <inkml:inkSource xml:id="inkSrc0">
        <inkml:traceFormat>
          <inkml:channel name="X" type="integer" min="-1920" max="1920" units="cm"/>
          <inkml:channel name="Y" type="integer" max="1200" units="cm"/>
          <inkml:channel name="T" type="integer" max="2.14748E9" units="dev"/>
        </inkml:traceFormat>
        <inkml:channelProperties>
          <inkml:channelProperty channel="X" name="resolution" value="72.86527" units="1/cm"/>
          <inkml:channelProperty channel="Y" name="resolution" value="40.54054" units="1/cm"/>
          <inkml:channelProperty channel="T" name="resolution" value="1" units="1/dev"/>
        </inkml:channelProperties>
      </inkml:inkSource>
      <inkml:timestamp xml:id="ts0" timeString="2024-11-14T23:11:07.046"/>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1 13 0,'52'0'156,"-18"0"-140,0 0-16,1 0 15,-18 0-15,0 0 16,35 0 109,16 0-125,-16 0 16,34 0-16,-52 0 15,0 0-15,-17 0 16,18 0 0,-18 0 15,0 17-16,0-17-15,17 0 16,-16 0 0,-1 0-16,0 17 31</inkml:trace>
</inkml:ink>
</file>

<file path=ppt/ink/ink6.xml><?xml version="1.0" encoding="utf-8"?>
<inkml:ink xmlns:inkml="http://www.w3.org/2003/InkML">
  <inkml:definitions>
    <inkml:context xml:id="ctx0">
      <inkml:inkSource xml:id="inkSrc0">
        <inkml:traceFormat>
          <inkml:channel name="X" type="integer" min="-1920" max="1920" units="cm"/>
          <inkml:channel name="Y" type="integer" max="1200" units="cm"/>
          <inkml:channel name="T" type="integer" max="2.14748E9" units="dev"/>
        </inkml:traceFormat>
        <inkml:channelProperties>
          <inkml:channelProperty channel="X" name="resolution" value="72.86527" units="1/cm"/>
          <inkml:channelProperty channel="Y" name="resolution" value="40.54054" units="1/cm"/>
          <inkml:channelProperty channel="T" name="resolution" value="1" units="1/dev"/>
        </inkml:channelProperties>
      </inkml:inkSource>
      <inkml:timestamp xml:id="ts0" timeString="2024-11-14T23:11:15.072"/>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314 17 0,'0'-17'125,"35"17"-125,16 0 16,35 0-16,-52 0 16,18 0-16,-18 0 15,0 0-15,-16 0 16,-1 0-16,0 0 15,17 17 1,1-17 0,-18 0-16,0 0 15,0 0-15,17 0 16,1 0-16,-18 0 16,0 0-16,0 0 31,0 0 16,0 0-32,1 0-15,-1 0 63,17 0-63,-17 18 15,18-18 1,-1 0-16,-17 0 16,17 0-16,-16 0 15,-1 0-15,17 0 16,0 0 0,-16 0-16,33 0 15,-17 0-15,18 0 16,-18 17-1,18 17 1,-18-17 0,-17-17-16,0 0 15,0 0-15,1 0 16,-1 0 437,0 0-437,0 34-1,0-34 17,0 18-32,-17-1 46,0 17-30,0-17 15,0 0-31,0 18 16,0-1-16,0-17 94,0 35-94,0-35 218,0 0-171,-17-17-31,-34 0 0,16 0-16,18 0 15,-34 17-15,-1-17 16,35 0-16,-34 0 15,-1 0-15,18 0 16,0 0-16,-18 0 16,35 0-1,0 0-15,0 0 32,-1 0 14,-16 0-46,17 0 16,0 0 0,0 0-16,-1 0 31,1 0-31,0 17 16,-17-17-1,-1 0 1,1 0-1,17 0-15,-34 0 16,-1 18-16,18-18 16,-1 0-16,18 0 15,0 0-15,0 0 16,0 0-16,-18 0 31,18 17-31,0-17 31,0 0-31,0 0 16,-18 0-16,18 17 16,-17-17-16,17 34 15,-35-34-15,18 0 16,17 17 0,0-17-16,-1 0 15,1 0 1,0 0-16,-17 0 15,-18 18 1,35-18-16,0 17 16,-17-17-16,-18 17 15,18-17-15,0 0 16,16 0-16,18 17 172,0 17-157,0-16-15,0-1 16,0 17-16,0 35 16,0-52-1,0 0-15,18 17 16,-1-17-16,0 18 16,-17-18-16,0 17 15,69-34 329,-35 0-328,35 0-16,-18 0 15,-17 0-15,1 0 16,16 0-16,1 0 15,-1 0 1,-17 0 0,1 0-1,-18 0 1,17 0 0,1 0-1,-18 0-15,0 0 0,34 0 16,-16 0-1,-1 0-15,0 0 16,35 0-16,-52 0 16,17 0-16,-16 0 15,-1 0 1,0 0-16,0 0 16,0 0-1,18 0-15,-18 0 16,17 0-1,0 0 1,1 0-16,16 0 16,-34 0-1,1 0-15,33 0 16,-34 0 0,0 0-16,1 0 15,-1 0 1,0 0-1,0 0 1,35 17-16,-35-17 16,0 0-1,0 0 17,0 0 874,0 18-859</inkml:trace>
</inkml:ink>
</file>

<file path=ppt/ink/ink7.xml><?xml version="1.0" encoding="utf-8"?>
<inkml:ink xmlns:inkml="http://www.w3.org/2003/InkML">
  <inkml:definitions>
    <inkml:context xml:id="ctx0">
      <inkml:inkSource xml:id="inkSrc0">
        <inkml:traceFormat>
          <inkml:channel name="X" type="integer" min="-1920" max="1920" units="cm"/>
          <inkml:channel name="Y" type="integer" max="1200" units="cm"/>
          <inkml:channel name="T" type="integer" max="2.14748E9" units="dev"/>
        </inkml:traceFormat>
        <inkml:channelProperties>
          <inkml:channelProperty channel="X" name="resolution" value="72.86527" units="1/cm"/>
          <inkml:channelProperty channel="Y" name="resolution" value="40.54054" units="1/cm"/>
          <inkml:channelProperty channel="T" name="resolution" value="1" units="1/dev"/>
        </inkml:channelProperties>
      </inkml:inkSource>
      <inkml:timestamp xml:id="ts0" timeString="2024-11-15T15:11:49.955"/>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86C6021F-9158-4C41-A20F-A64EC0B52C04}" emma:medium="tactile" emma:mode="ink">
          <msink:context xmlns:msink="http://schemas.microsoft.com/ink/2010/main" type="inkDrawing" rotatedBoundingBox="10411,8395 18412,9053 18271,10767 10270,10109" semanticType="callout" shapeName="Other"/>
        </emma:interpretation>
      </emma:emma>
    </inkml:annotationXML>
    <inkml:trace contextRef="#ctx0" brushRef="#br0">0 1441 0,'0'-67'421,"50"50"-421,67-16 0,-17-1 16,-33 18 0,17-1-16,33-33 15,-17 33-15,-66 0 16,16 1-16,0 16 16,-33-34-16,16 17 15,-33 1-15,17 16 16,16-17-16,-16 17 47,16-17-32,-33 1-15,17 16 16,0 0-16,-1 0 31,34-17-31,-50 0 16,34 0-16,-17 1 15,16 16-15,17-17 16,-16 0-16,16-33 16,-17 33 15,-16 1-31,0 16 0,16-17 16,-16 0-16,-1 1 15,1 16 1,0-17-16,16 0 15,1 17-15,-18-16 16,1-1-16,0 17 16,-1 0-1,1-17-15,17 0 16,-18 1-16,18-1 16,-1-16-16,17-1 15,-33 17 1,16 1-16,1-1 15,16-16-15,-33 16 16,33 0-16,-17 0 16,1 1-16,-34-18 15,33 18-15,-16 16 16,0-17-16,-1 17 16,1-17-16,0 17 15,-1-17-15,1 17 16,-17-16-16,17 16 15,16-17-15,-33 0 16,50 17-16,-16-16 31,-34-1-31,33 0 0,-16 17 16,33-17 0,-33 17-16,-1-33 15,18 33-15,-1-33 16,-16 33-16,33 0 15,-16-34-15,16 18 16,0-1 0,-17-17-1,-16 34-15,0 0 16,16 0 0,-33-16-16,33-1 15,-16 17-15,0 0 16,0 0-16,-1 0 15,1 0-15,0 0 16,-1 0 31,1 0-31,0 0-16,0 0 15,-1 0 1,1 0-16,0 0 0,-1 0 15,1 0-15,33 0 16,-33 0 0,16 0-16,18 0 15,15 0-15,-32 0 16,-1 0-16,1 0 16,-18 0-16,18 0 15,-18 0-15,18 0 16,-17 0-16,33 0 15,-17 0-15,1 0 16,16 0-16,0 0 16,-17 0-1,-16 0-15,0 0 16,-1 0 0,1 0-1,0 0-15,16 0 16,-16 0-1,0 0 1,-1 0 62,1 17-62,0-17-1,0 0 1,-1 0-16,1 16 16,16-16-16,-16 17 15,0-17-15,-1 0 16,18 17-16,-1-17 16,1 0-1,-34 17-15,33-17 16,17 16-1,-50 1-15,34-17 16,-1 33-16,17-33 16,-33 0-1,0 0 1,-1 0-16,1 17 16,17 0-1,-18-17 1,1 0 15,16 33-31,-16-33 16,0 0-1,0 0-15,16 17 16,-16 0-16,16-1 16,-16-16-16,-1 0 15,1 17 1,0 0-1,0-17 1,-1 0-16,1 16 16,0-16-1,16 17 17,-16-17-17,16 50 1,1-50-1,16 17 1,-33 0 0,-1-1-1,1-16-15,16 17 16,-16 0 0,0-17-1,16 17-15,-16-1 16,0 1-1,-1-17-15,35 0 16,-51 17 0,16-1-16,1-16 15,0 17-15,-1 0 16,18 0-16,-18-17 16,1 16-16,33 1 15,-33 0-15,0-17 16,16 16-1,-16 1 1,0-17 0,-1 0-16,1 17 15,0-17-15,-1 17 16,18-17 0,-1 16-16,-16 1 31,0-17-31,-1 0 15,1 0 1,0 0-16,0 17 16,-1-17-16,18 16 15,-1 18 1,1-34-16,-1 0 31,-16 0-15,-1 0-1,1 0 1,0 16-16,-1-16 16,1 17-16,17-17 15,-18 0-15,34 17 16,-33-17-16,0 0 16,0 0-16,16 17 15,-16-17-15,-1 0 16,1 0-16,0 0 15,0 0-15,16 0 16,0 16-16,1 1 16,-17-17-16,16 17 15,17-17-15,-16 16 16,-1 1 0,-16-17-16,-1 0 15,1 0-15,0 0 16,-1 0 15,1 0 0,0 17-15,0 0 15,33-17 0,-34 16-15,1-16 0,0 0-16,33 17 15,-33 0 1,16-1 0,-16-16-1,0 0-15,16 17 16,-16-17-1,-1 0-15,18 17 16,-17-17 0,-1 0-16,18 17 15,-18-17-15,35 16 16,-18-16-16,-33 17 16,33-17-16,34 17 15,-50-17 16,16 0-31,-16 16 16,16-16 0,-16 0-16,0 0 15,0 0-15,-1 17 16,1 0-16,16-17 16,-16 0-16,17 17 15,16-17-15,-17 0 16,1 0-1,-18 33 1,1-33 0,16 17-1,-16-17-15,0 0 16,0 0 0,-1 0-16,18 16 15,-18-16 16,18 0 219,-18 17-234,1-17 0,0 0-16,0 0 15,-1 0 1,1 0 515,0 0-515,-1 0 31,1 17-47,0-17 31,0 0 0</inkml:trace>
  </inkml:traceGroup>
</inkml:ink>
</file>

<file path=ppt/ink/ink8.xml><?xml version="1.0" encoding="utf-8"?>
<inkml:ink xmlns:inkml="http://www.w3.org/2003/InkML">
  <inkml:definitions>
    <inkml:context xml:id="ctx0">
      <inkml:inkSource xml:id="inkSrc0">
        <inkml:traceFormat>
          <inkml:channel name="X" type="integer" min="-1920" max="1920" units="cm"/>
          <inkml:channel name="Y" type="integer" max="1200" units="cm"/>
          <inkml:channel name="T" type="integer" max="2.14748E9" units="dev"/>
        </inkml:traceFormat>
        <inkml:channelProperties>
          <inkml:channelProperty channel="X" name="resolution" value="72.86527" units="1/cm"/>
          <inkml:channelProperty channel="Y" name="resolution" value="40.54054" units="1/cm"/>
          <inkml:channelProperty channel="T" name="resolution" value="1" units="1/dev"/>
        </inkml:channelProperties>
      </inkml:inkSource>
      <inkml:timestamp xml:id="ts0" timeString="2024-11-15T15:11:59.942"/>
    </inkml:context>
    <inkml:brush xml:id="br0">
      <inkml:brushProperty name="width" value="0.33333" units="cm"/>
      <inkml:brushProperty name="height" value="0.66667" units="cm"/>
      <inkml:brushProperty name="color" value="#00FF00"/>
      <inkml:brushProperty name="tip" value="rectangle"/>
      <inkml:brushProperty name="rasterOp" value="maskPen"/>
      <inkml:brushProperty name="fitToCurve" value="1"/>
    </inkml:brush>
  </inkml:definitions>
  <inkml:trace contextRef="#ctx0" brushRef="#br0">0 1320 0,'17'0'188,"16"0"-173,-16-16-15,0 16 16,16-17-16,-16 17 15,-1-17-15,18 0 16,-17 17-16,-1 0 16,1-16 46,0 16-46,-1-34-1,18 18 1,-1 16 0,17-34-16,-33 17 15,33 1-15,-33-1 16,0 0 0,16 17-16,-16 0 0,16-16 15,-16 16 1,16-17-16,1 0 15,-18 1 1,1 16 0,17-17-16,-1-33 15,-16 33 1,-1 17-16,1 0 16,-17-17-1,34-16 1,-18 33-16,18-34 47,-1 18-32,0-1-15,-33 0 16,51 17-16,-51-16 16,16 16-1,1-17 1,0 17 78,16-50-94,-16 50 15,0-17-15,-1 0 16,34 1-16,-16-1 15,-1 0 1,-16 17-16,-17-17 16,17 17-16,-1-16 15,18-18 1,-17 34 0,-1-16-1,1-18 1,0 17-16,-1 17 15,1 0 1,0-16-16,0-1 16,-1 0 15,18 1-31,-1-1 16,-16 0-1,-1 17-15,18-16 31,-17-1-31,-1 0 16,1 17 0,0 0-1,-1 0 1,1 0-16,0-17 16,0-16-16,16 16 15,-16 17 1,-1-16-16,18-1 15,-1-17 1,-16 34-16,0 0 16,16-33-16,-16 33 15,-17-17 1,33 1 0,-16 16-1,0 0 16,16-17 16,-16 17-47,0-17 32,16 0-17,-16 17 1,-1 0-1,1 0-15,0 0 63,16 0-47,17 0-1,0-33 1,1 33-1,-35 0-15,1 0 16,16-17 0,-16 17-1,0 0-15,0 0 16,-1 0 0,1 0-16,16 0 234,-16 0-218,0 0-16,0 0 15,-1 0-15,18 0 16,-18 0-1,18 0-15,-17 0 16,-17-16-16,33 16 16,-16 0-1,-1 0-15,1 0 16,0 0-16,16 0 78,17 0-62,-33 0-16,0 0 15,16 0-15,-16 0 16,33-17-16,-33 0 16,50 17 312,16 0-328,1 17 15,-51-17-15,17 0 16,-16 17-16,-1 16 16,0-16-16,-16-17 15,0 0-15,16 16 16,-16 1 62,33 0-62,-33-17-1,0 0-15,-1 17 47,1-17-31,0 0 15,-1 16-31,35 1 31,-35 0-15,1-17 31,33 33-32,-50-16-15,50 0 16,-33 16 0,16-16-1,1-1-15,-17-16 47,-1 17-31,18-17-16,-18 17 15,-16 0-15,17-17 16,0 0-16,-1 0 16,1 16-16,0 1 15,0-17 1,-1 0-16,1 0 15,0 17-15,-1-1 16,18 1 0,-17-17-1,-1 17-15,1-17 16,16 0 0,-16 33-16,0-16 15,0-17-15,-1 0 16,1 0-1,-17 17 1,67-1 0,-34 1-1,-16 16-15,0-33 16,16 0-16,1 0 16,-18 17-16,18 0 15,-18 0-15,18-17 16,-18 16 31,18 1-47,-1-17 15,-33 17-15,50 16 16,-16-16 0,-1-17-1,1 17-15,-1-1 16,-16-16-1,0 17-15,16 0 16,17-1 0,-33 1-16,16 0 15,1-17-15,-18 17 16,1-17-16,17 0 31,-18 16-15,1-16-16,16 17 15,1 0-15,16 16 16,0-33 0,-50 17-16,17-17 15,16 17 1,17-1 0,-50 1-16,17-17 15,0 0 16,-1 0-15,1 17 0,0-1-16,0 1 15,-1-17-15,1 0 16,0 0-16,-1 0 16,1 17-16,17-1 15,-1-16-15,17 17 16,-33-17-1,0 0-15,-1 0 16,1 0 0,0 17-16,-1-17 15,18 0 1,-1 33-16,-16-16 16,0-17-1,-1 0 1,1 0-16,0 0 15,-1 0-15,1 17 16,0-1-16,16 1 16,1-17-16,16 17 15,-33-17-15,-1 0 16,1 0-16,16 17 16,-16-17-16,17 16 31,-1 1-16,-16 0 1,-1-17 0,18 0-16,-17 16 15,16 1-15,17 0 16,-17 33-16,51-33 16,-51-17-16,18 16 15,-18 1-15,0-17 16,-16 0-1,0 0 1,16 17 15,-16 0-15,0-17 0,16 0-16,1 0 15,-18 0 313,1 16-312,50-16 0,-50 0-1,-1 0-15,1 0 16,0 0-1,-1 0 1,1 0 343,-17-16-202,0-1-142,0 0 1,0-16 0,0 16 15,0 0-16,-17 17-15,17-16 16,0-1 93,0 0 126,-33 0-204,-34-16-15,50 33-16,1-17 15,-1 1-15,-16 16 16,33-17-16,-17 17 16,-17-17-16,18-16 15,-1 33 1,-16 0 93,16-17-93,0 0-1,0 17-15,1 0 16,-1-16-16,0 16 16,1 0-16,-1 0 15,0 0 1,0 0 0,-33 0-1,17 0 1,16 0-1,0 0-15,1 0 16,-1 0-16,-16 0 16,16 0-1,0 0 1,1 0 0,-1 0-1,0 0 16,0 0-15,1 0 15,-18 0-31,-16 0 16,17 0 0,-34 0-16,50 0 15,0 0 1,1 0-16,-1 0 15,-16 0-15,16 0 32,0 0-32,-16 0 31,16 0-31,0 0 16,1 0-1,-18-17-15,17 0 16,-33 17-16,17-17 15,-17 1-15,33 16 16,0 0-16,1 0 16,-18-17-16,-16 0 15,17 1 1,-1 16 0,18-17-16,-18 17 31,17-33-16,17 16 1,-16 17-16,-1-17 16,0 17 93,1-17-93,-1 17-1,17-16 1,-34 16 0,18 0-1,-18-17-15,18 17 16,16-17-16,-34 1 15,17 16 1,1-17-16,-1 17 16,-16-17-1,16 0 1,0 1 0,-16 16-16</inkml:trace>
</inkml:ink>
</file>

<file path=ppt/ink/ink9.xml><?xml version="1.0" encoding="utf-8"?>
<inkml:ink xmlns:inkml="http://www.w3.org/2003/InkML">
  <inkml:definitions>
    <inkml:context xml:id="ctx0">
      <inkml:inkSource xml:id="inkSrc0">
        <inkml:traceFormat>
          <inkml:channel name="X" type="integer" min="-1920" max="1920" units="cm"/>
          <inkml:channel name="Y" type="integer" max="1200" units="cm"/>
          <inkml:channel name="T" type="integer" max="2.14748E9" units="dev"/>
        </inkml:traceFormat>
        <inkml:channelProperties>
          <inkml:channelProperty channel="X" name="resolution" value="72.86527" units="1/cm"/>
          <inkml:channelProperty channel="Y" name="resolution" value="40.54054" units="1/cm"/>
          <inkml:channelProperty channel="T" name="resolution" value="1" units="1/dev"/>
        </inkml:channelProperties>
      </inkml:inkSource>
      <inkml:timestamp xml:id="ts0" timeString="2024-11-15T15:12:06.917"/>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1463 0,'17'-17'156,"16"-16"-140,0 33-16,1-17 16,33-33-16,-34 50 15,51-17-15,-34 0 16,-17 1-1,1-1-15,-18 17 16,1-17-16,0 1 16,-1 16-1,18-17 1,-17 17 0,-1 0-1,1-17 1,0 0 203,-17 1-219,50 16 15,-17-34-15,17 1 16,-16 16-16,49-16 15,-16-1-15,-17 34 16,-16-33-16,-17 33 16,16-17-16,-16 17 15,-1 0-15,1-17 32,0 1-17,-1 16 16,1-17-31,0 17 16,0-17-16,-1 1 16,1-1-16,0 0 15,16-16-15,-16 16 16,0 0-16,-1 17 16,1 0-16,-17-16 15,17-1 32,16 17-31,-33-17-1,34 0 1,16-16 0,-34 33-16,1 0 15,0 0-15,0-17 16,-1-16-16,18 33 31,-18-17-31,1 17 16,0-16-1,0 16 1,-1-17 0,1 0-16,16 17 31,1 0-31,-18-17 15,1 1-15,17-1 16,-1 17 15,0 0-15,-16 0 0,0-17-16,0 17 31,-1 0 31,1 0-46,0 0 0,-1-16-16,1 16 15,17 0 1,16 0-1,0-34-15,-33 34 16,33-17-16,-34 17 16,1 0-16,0 0 15,0-16-15,-1-1 219,1 0-219,16 1 16,1-1-16,-18 0 15,1 0-15,0 1 16,16-1-16,1 0 16,-18 17-1,-16-16-15,17-1 16,0 0-16,0 17 15,-1 0 1,1 0 0,-17-33 156,33 16-157,18 0-15,32 1 16,-16-1-16,17 0 15,-18-16-15,1 16 16,-17 17-16,-16-17 16,-1 17-16,-16 0 15,16 0-15,-16 0 16,33-16-16,-33 16 16,33 0-1,-33 0-15,-1 0 16,1 0-16,-17-17 15,17 17-15,0 0 32,-1 0-32,1 0 31,16 0-15,-16 0-1,0 0-15,0 0 16,-1 0-1,1 0-15,0 0 16,16 0 0,17 0-16,34 0 15,-51 0-15,1 0 16,-18 0-16,18 0 16,-18 0-16,1 0 15,17 0 32,-18 0-31,1 0-1,0 0 1,16 0 15,1 0-31,-18 0 16,18 0-16,33 0 15,-51 0 1,1 0 0,0 17 31,-17-1-47,50 1 15,17 16-15,-34-33 16,17 17-16,-33-17 15,0 0 1,-17 17 109,16-17-125,18 50 16,-1-17-1,-16-16-15,0-17 16,33 17 0,-50 0-16,33-1 15,-16-16 1,-17 17-1,33-17 1,-33 17-16,17-17 16,0 0-1,-1 16-15,18 1 16,-17 17-16,16-34 16,-16 0-1,-1 16-15,1 1 16,0 0-16,-1-17 15,35 0-15,-18 16 16,-16-16-16,16 0 16,-16 0-16,0 0 15,-1 0 1,1 0 15,0 17-15,-1-17-1,18 0-15,16 34 16,-17-18 0,1-16-16,16 0 15,-17 0-15,18 0 16,-35 0-16,18 0 16,-1 0-16,0 17 31,-16-17 47,-17 17-78,17-17 16,0 0-16,-1 0 15,1 16 1,0-16 15,16 34 0,-16-34-15,16 33 0,-16-33-16,16 0 15,-16 17-15,0-17 16,0 17-16,-1-1 15,1-16-15,50 17 16,-50-17-16,16 0 16,0 17 31,-16-17-32,-17 16 1,50 1-16,-33-17 15,16 17-15,17 0 16,-33-1 0,17 18 15,-1-34-31,-16 16 16,-1-16-1,1 0-15,0 0 16,0 17-16,-1 0 15,1-17 1,0 0-16,-17 17 16,16-17-16,1 16 15,0 1-15,16-17 16,-16 0-16,0 17 16,-1-1-16,1-16 15,33 17 1,-16-17-16,-18 17 15,18-17-15,-17 0 16,49 17-16,-32 16 16,-1-16-1,34-1 1,-67 1 0,33-17-16,1 0 15,-34 17-15,33 0 16,-16-1-16,16-16 15,-33 17 1,17-17-16,17 17 16,-1-17-1,0 16-15,-16-16 32,17 17-32,-18-17 31,1 17-31,16 0 15,-16-1-15,0-16 16,0 0 0,-1 0-1,1 17 1,0-17-16,-17 17 16,33-17-16,-16 16 15,16-16 1,1 0-16,-18 0 31,1 0-15,0 0-16,-1 0 15,18 17 32,-17 0-47,49-1 16,-15-16-16,32 34 15,-16-34-15,-34 0 16,18 0-16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D2FADAC-39B7-5A47-8311-967FCF01B91D}" type="datetimeFigureOut">
              <a:rPr lang="en-US" smtClean="0"/>
              <a:t>11/15/2024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99C9436-C933-7B45-BFF8-A553FCEFA57E}" type="slidenum">
              <a:rPr lang="en-US" smtClean="0"/>
              <a:t>‹#›</a:t>
            </a:fld>
            <a:endParaRPr lang="en-US"/>
          </a:p>
        </p:txBody>
      </p:sp>
    </p:spTree>
    <p:extLst>
      <p:ext uri="{BB962C8B-B14F-4D97-AF65-F5344CB8AC3E}">
        <p14:creationId xmlns:p14="http://schemas.microsoft.com/office/powerpoint/2010/main" val="355716297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LawsonLundell_PPT_V6-06.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ctrTitle" hasCustomPrompt="1"/>
          </p:nvPr>
        </p:nvSpPr>
        <p:spPr>
          <a:xfrm>
            <a:off x="457200" y="2608117"/>
            <a:ext cx="8001000" cy="1102519"/>
          </a:xfrm>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3924948"/>
            <a:ext cx="7315200" cy="570879"/>
          </a:xfrm>
        </p:spPr>
        <p:txBody>
          <a:bodyPr>
            <a:normAutofit/>
          </a:bodyPr>
          <a:lstStyle>
            <a:lvl1pPr marL="0" indent="0" algn="l">
              <a:buNone/>
              <a:defRPr sz="2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8" name="Picture 7" descr="Logo.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57200" y="654150"/>
            <a:ext cx="1967250" cy="562071"/>
          </a:xfrm>
          <a:prstGeom prst="rect">
            <a:avLst/>
          </a:prstGeom>
        </p:spPr>
      </p:pic>
    </p:spTree>
    <p:extLst>
      <p:ext uri="{BB962C8B-B14F-4D97-AF65-F5344CB8AC3E}">
        <p14:creationId xmlns:p14="http://schemas.microsoft.com/office/powerpoint/2010/main" val="1728351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orner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762"/>
            <a:ext cx="9144000" cy="5138738"/>
          </a:xfrm>
          <a:prstGeom prst="rect">
            <a:avLst/>
          </a:prstGeom>
        </p:spPr>
      </p:pic>
      <p:sp>
        <p:nvSpPr>
          <p:cNvPr id="2" name="Title 1"/>
          <p:cNvSpPr>
            <a:spLocks noGrp="1"/>
          </p:cNvSpPr>
          <p:nvPr>
            <p:ph type="title"/>
          </p:nvPr>
        </p:nvSpPr>
        <p:spPr>
          <a:xfrm>
            <a:off x="865874" y="205979"/>
            <a:ext cx="7820925" cy="8572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65874" y="1200151"/>
            <a:ext cx="7820925" cy="33944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707131" y="4767263"/>
            <a:ext cx="2498576" cy="273844"/>
          </a:xfrm>
          <a:prstGeom prst="rect">
            <a:avLst/>
          </a:prstGeom>
        </p:spPr>
        <p:txBody>
          <a:bodyPr/>
          <a:lstStyle/>
          <a:p>
            <a:r>
              <a:rPr lang="en-US" dirty="0" smtClean="0"/>
              <a:t>| © 2024 Lawson Lundell LLP</a:t>
            </a:r>
            <a:endParaRPr lang="en-US" dirty="0"/>
          </a:p>
        </p:txBody>
      </p:sp>
      <p:sp>
        <p:nvSpPr>
          <p:cNvPr id="6" name="Slide Number Placeholder 5"/>
          <p:cNvSpPr>
            <a:spLocks noGrp="1"/>
          </p:cNvSpPr>
          <p:nvPr>
            <p:ph type="sldNum" sz="quarter" idx="12"/>
          </p:nvPr>
        </p:nvSpPr>
        <p:spPr>
          <a:xfrm>
            <a:off x="457200" y="4767263"/>
            <a:ext cx="372597" cy="273844"/>
          </a:xfrm>
          <a:prstGeom prst="rect">
            <a:avLst/>
          </a:prstGeom>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Blue">
    <p:spTree>
      <p:nvGrpSpPr>
        <p:cNvPr id="1" name=""/>
        <p:cNvGrpSpPr/>
        <p:nvPr/>
      </p:nvGrpSpPr>
      <p:grpSpPr>
        <a:xfrm>
          <a:off x="0" y="0"/>
          <a:ext cx="0" cy="0"/>
          <a:chOff x="0" y="0"/>
          <a:chExt cx="0" cy="0"/>
        </a:xfrm>
      </p:grpSpPr>
      <p:pic>
        <p:nvPicPr>
          <p:cNvPr id="8" name="Picture 7" descr="Blue Half.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5491163" cy="5143500"/>
          </a:xfrm>
          <a:prstGeom prst="rect">
            <a:avLst/>
          </a:prstGeom>
        </p:spPr>
      </p:pic>
      <p:sp>
        <p:nvSpPr>
          <p:cNvPr id="2" name="Title 1"/>
          <p:cNvSpPr>
            <a:spLocks noGrp="1"/>
          </p:cNvSpPr>
          <p:nvPr>
            <p:ph type="title" hasCustomPrompt="1"/>
          </p:nvPr>
        </p:nvSpPr>
        <p:spPr>
          <a:xfrm>
            <a:off x="457200" y="205979"/>
            <a:ext cx="4038600" cy="1345550"/>
          </a:xfrm>
        </p:spPr>
        <p:txBody>
          <a:bodyPr>
            <a:normAutofit/>
          </a:bodyPr>
          <a:lstStyle>
            <a:lvl1pPr>
              <a:defRPr sz="3600">
                <a:solidFill>
                  <a:srgbClr val="FFFFFF"/>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710289"/>
            <a:ext cx="4038600" cy="2884333"/>
          </a:xfrm>
        </p:spPr>
        <p:txBody>
          <a:bodyPr/>
          <a:lstStyle>
            <a:lvl1pPr>
              <a:buClr>
                <a:schemeClr val="bg1"/>
              </a:buClr>
              <a:defRPr sz="2800">
                <a:solidFill>
                  <a:srgbClr val="FFFFFF"/>
                </a:solidFill>
              </a:defRPr>
            </a:lvl1pPr>
            <a:lvl2pPr>
              <a:buClrTx/>
              <a:defRPr sz="2400">
                <a:solidFill>
                  <a:srgbClr val="FFFFFF"/>
                </a:solidFill>
              </a:defRPr>
            </a:lvl2pPr>
            <a:lvl3pPr>
              <a:buClrTx/>
              <a:defRPr sz="2000">
                <a:solidFill>
                  <a:srgbClr val="FFFFFF"/>
                </a:solidFill>
              </a:defRPr>
            </a:lvl3pPr>
            <a:lvl4pPr>
              <a:buClrTx/>
              <a:defRPr sz="1800">
                <a:solidFill>
                  <a:srgbClr val="FFFFFF"/>
                </a:solidFill>
              </a:defRPr>
            </a:lvl4pPr>
            <a:lvl5pPr>
              <a:buClrTx/>
              <a:defRPr sz="1800">
                <a:solidFill>
                  <a:srgbClr val="FFFFFF"/>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15878" y="1200151"/>
            <a:ext cx="3570922"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a:xfrm>
            <a:off x="707131" y="4767263"/>
            <a:ext cx="2498576" cy="273844"/>
          </a:xfrm>
          <a:prstGeom prst="rect">
            <a:avLst/>
          </a:prstGeom>
        </p:spPr>
        <p:txBody>
          <a:bodyPr/>
          <a:lstStyle>
            <a:lvl1pPr>
              <a:defRPr>
                <a:solidFill>
                  <a:srgbClr val="FFFFFF"/>
                </a:solidFill>
              </a:defRPr>
            </a:lvl1pPr>
          </a:lstStyle>
          <a:p>
            <a:r>
              <a:rPr lang="en-US" dirty="0" smtClean="0"/>
              <a:t>| © 2024 Lawson Lundell LLP</a:t>
            </a:r>
            <a:endParaRPr lang="en-US" dirty="0"/>
          </a:p>
        </p:txBody>
      </p:sp>
      <p:sp>
        <p:nvSpPr>
          <p:cNvPr id="7" name="Slide Number Placeholder 6"/>
          <p:cNvSpPr>
            <a:spLocks noGrp="1"/>
          </p:cNvSpPr>
          <p:nvPr>
            <p:ph type="sldNum" sz="quarter" idx="12"/>
          </p:nvPr>
        </p:nvSpPr>
        <p:spPr>
          <a:xfrm>
            <a:off x="457200" y="4767263"/>
            <a:ext cx="372597" cy="273844"/>
          </a:xfrm>
          <a:prstGeom prst="rect">
            <a:avLst/>
          </a:prstGeom>
        </p:spPr>
        <p:txBody>
          <a:bodyPr/>
          <a:lstStyle>
            <a:lvl1pPr>
              <a:defRPr>
                <a:solidFill>
                  <a:srgbClr val="FFFFFF"/>
                </a:solidFill>
              </a:defRPr>
            </a:lvl1pPr>
          </a:lstStyle>
          <a:p>
            <a:fld id="{2066355A-084C-D24E-9AD2-7E4FC41EA627}" type="slidenum">
              <a:rPr lang="en-US" smtClean="0"/>
              <a:pPr/>
              <a:t>‹#›</a:t>
            </a:fld>
            <a:endParaRPr lang="en-US" dirty="0"/>
          </a:p>
        </p:txBody>
      </p:sp>
    </p:spTree>
    <p:extLst>
      <p:ext uri="{BB962C8B-B14F-4D97-AF65-F5344CB8AC3E}">
        <p14:creationId xmlns:p14="http://schemas.microsoft.com/office/powerpoint/2010/main" val="1260594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Red">
    <p:spTree>
      <p:nvGrpSpPr>
        <p:cNvPr id="1" name=""/>
        <p:cNvGrpSpPr/>
        <p:nvPr/>
      </p:nvGrpSpPr>
      <p:grpSpPr>
        <a:xfrm>
          <a:off x="0" y="0"/>
          <a:ext cx="0" cy="0"/>
          <a:chOff x="0" y="0"/>
          <a:chExt cx="0" cy="0"/>
        </a:xfrm>
      </p:grpSpPr>
      <p:pic>
        <p:nvPicPr>
          <p:cNvPr id="9" name="Picture 8" descr="Red Half.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5491163" cy="5143500"/>
          </a:xfrm>
          <a:prstGeom prst="rect">
            <a:avLst/>
          </a:prstGeom>
        </p:spPr>
      </p:pic>
      <p:sp>
        <p:nvSpPr>
          <p:cNvPr id="2" name="Title 1"/>
          <p:cNvSpPr>
            <a:spLocks noGrp="1"/>
          </p:cNvSpPr>
          <p:nvPr>
            <p:ph type="title" hasCustomPrompt="1"/>
          </p:nvPr>
        </p:nvSpPr>
        <p:spPr>
          <a:xfrm>
            <a:off x="457200" y="205979"/>
            <a:ext cx="4038600" cy="1345550"/>
          </a:xfrm>
        </p:spPr>
        <p:txBody>
          <a:bodyPr>
            <a:normAutofit/>
          </a:bodyPr>
          <a:lstStyle>
            <a:lvl1pPr>
              <a:defRPr sz="3600">
                <a:solidFill>
                  <a:srgbClr val="FFFFFF"/>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710289"/>
            <a:ext cx="4038600" cy="2884333"/>
          </a:xfrm>
        </p:spPr>
        <p:txBody>
          <a:bodyPr/>
          <a:lstStyle>
            <a:lvl1pPr>
              <a:buClrTx/>
              <a:defRPr sz="2800">
                <a:solidFill>
                  <a:srgbClr val="FFFFFF"/>
                </a:solidFill>
              </a:defRPr>
            </a:lvl1pPr>
            <a:lvl2pPr>
              <a:buClrTx/>
              <a:defRPr sz="2400">
                <a:solidFill>
                  <a:srgbClr val="FFFFFF"/>
                </a:solidFill>
              </a:defRPr>
            </a:lvl2pPr>
            <a:lvl3pPr>
              <a:buClrTx/>
              <a:defRPr sz="2000">
                <a:solidFill>
                  <a:srgbClr val="FFFFFF"/>
                </a:solidFill>
              </a:defRPr>
            </a:lvl3pPr>
            <a:lvl4pPr>
              <a:buClrTx/>
              <a:defRPr sz="1800">
                <a:solidFill>
                  <a:srgbClr val="FFFFFF"/>
                </a:solidFill>
              </a:defRPr>
            </a:lvl4pPr>
            <a:lvl5pPr>
              <a:buClrTx/>
              <a:defRPr sz="1800">
                <a:solidFill>
                  <a:srgbClr val="FFFFFF"/>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15878" y="1200151"/>
            <a:ext cx="3570922"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a:xfrm>
            <a:off x="704877" y="4767263"/>
            <a:ext cx="2375910" cy="273844"/>
          </a:xfrm>
          <a:prstGeom prst="rect">
            <a:avLst/>
          </a:prstGeom>
        </p:spPr>
        <p:txBody>
          <a:bodyPr/>
          <a:lstStyle>
            <a:lvl1pPr>
              <a:defRPr>
                <a:solidFill>
                  <a:srgbClr val="FFFFFF"/>
                </a:solidFill>
              </a:defRPr>
            </a:lvl1pPr>
          </a:lstStyle>
          <a:p>
            <a:r>
              <a:rPr lang="en-US" dirty="0" smtClean="0"/>
              <a:t>| © 2024 Lawson Lundell LLP</a:t>
            </a:r>
            <a:endParaRPr lang="en-US" dirty="0"/>
          </a:p>
        </p:txBody>
      </p:sp>
      <p:sp>
        <p:nvSpPr>
          <p:cNvPr id="7" name="Slide Number Placeholder 6"/>
          <p:cNvSpPr>
            <a:spLocks noGrp="1"/>
          </p:cNvSpPr>
          <p:nvPr>
            <p:ph type="sldNum" sz="quarter" idx="12"/>
          </p:nvPr>
        </p:nvSpPr>
        <p:spPr>
          <a:xfrm>
            <a:off x="457200" y="4767263"/>
            <a:ext cx="372597" cy="273844"/>
          </a:xfrm>
          <a:prstGeom prst="rect">
            <a:avLst/>
          </a:prstGeom>
        </p:spPr>
        <p:txBody>
          <a:bodyPr/>
          <a:lstStyle>
            <a:lvl1pPr>
              <a:defRPr>
                <a:solidFill>
                  <a:srgbClr val="FFFFFF"/>
                </a:solidFill>
              </a:defRPr>
            </a:lvl1pPr>
          </a:lstStyle>
          <a:p>
            <a:fld id="{2066355A-084C-D24E-9AD2-7E4FC41EA627}" type="slidenum">
              <a:rPr lang="en-US" smtClean="0"/>
              <a:pPr/>
              <a:t>‹#›</a:t>
            </a:fld>
            <a:endParaRPr lang="en-US" dirty="0"/>
          </a:p>
        </p:txBody>
      </p:sp>
    </p:spTree>
    <p:extLst>
      <p:ext uri="{BB962C8B-B14F-4D97-AF65-F5344CB8AC3E}">
        <p14:creationId xmlns:p14="http://schemas.microsoft.com/office/powerpoint/2010/main" val="690351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0" name="Picture 9" descr="Corner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762"/>
            <a:ext cx="9144000" cy="5138738"/>
          </a:xfrm>
          <a:prstGeom prst="rect">
            <a:avLst/>
          </a:prstGeom>
        </p:spPr>
      </p:pic>
      <p:sp>
        <p:nvSpPr>
          <p:cNvPr id="3" name="Text Placeholder 2"/>
          <p:cNvSpPr>
            <a:spLocks noGrp="1"/>
          </p:cNvSpPr>
          <p:nvPr>
            <p:ph type="body" idx="1"/>
          </p:nvPr>
        </p:nvSpPr>
        <p:spPr>
          <a:xfrm>
            <a:off x="865874" y="1151335"/>
            <a:ext cx="3820426"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65874" y="1631156"/>
            <a:ext cx="3820426"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a:xfrm>
            <a:off x="704877" y="4767263"/>
            <a:ext cx="2375910" cy="273844"/>
          </a:xfrm>
          <a:prstGeom prst="rect">
            <a:avLst/>
          </a:prstGeom>
        </p:spPr>
        <p:txBody>
          <a:bodyPr/>
          <a:lstStyle/>
          <a:p>
            <a:r>
              <a:rPr lang="en-US" dirty="0" smtClean="0"/>
              <a:t>| © 2024 Lawson Lundell LLP</a:t>
            </a:r>
            <a:endParaRPr lang="en-US" dirty="0"/>
          </a:p>
        </p:txBody>
      </p:sp>
      <p:sp>
        <p:nvSpPr>
          <p:cNvPr id="9" name="Slide Number Placeholder 8"/>
          <p:cNvSpPr>
            <a:spLocks noGrp="1"/>
          </p:cNvSpPr>
          <p:nvPr>
            <p:ph type="sldNum" sz="quarter" idx="12"/>
          </p:nvPr>
        </p:nvSpPr>
        <p:spPr>
          <a:xfrm>
            <a:off x="457200" y="4767263"/>
            <a:ext cx="372597" cy="273844"/>
          </a:xfrm>
          <a:prstGeom prst="rect">
            <a:avLst/>
          </a:prstGeom>
        </p:spPr>
        <p:txBody>
          <a:bodyPr/>
          <a:lstStyle/>
          <a:p>
            <a:fld id="{2066355A-084C-D24E-9AD2-7E4FC41EA627}" type="slidenum">
              <a:rPr lang="en-US" smtClean="0"/>
              <a:t>‹#›</a:t>
            </a:fld>
            <a:endParaRPr lang="en-US" dirty="0"/>
          </a:p>
        </p:txBody>
      </p:sp>
      <p:sp>
        <p:nvSpPr>
          <p:cNvPr id="11" name="Title 1"/>
          <p:cNvSpPr>
            <a:spLocks noGrp="1"/>
          </p:cNvSpPr>
          <p:nvPr>
            <p:ph type="title"/>
          </p:nvPr>
        </p:nvSpPr>
        <p:spPr>
          <a:xfrm>
            <a:off x="865874" y="205979"/>
            <a:ext cx="7820925" cy="857250"/>
          </a:xfrm>
        </p:spPr>
        <p:txBody>
          <a:bodyPr/>
          <a:lstStyle/>
          <a:p>
            <a:r>
              <a:rPr lang="en-US" smtClean="0"/>
              <a:t>Click to edit Master title style</a:t>
            </a:r>
            <a:endParaRPr lang="en-US" dirty="0"/>
          </a:p>
        </p:txBody>
      </p:sp>
      <p:sp>
        <p:nvSpPr>
          <p:cNvPr id="16" name="Text Placeholder 2"/>
          <p:cNvSpPr>
            <a:spLocks noGrp="1"/>
          </p:cNvSpPr>
          <p:nvPr>
            <p:ph type="body" idx="13"/>
          </p:nvPr>
        </p:nvSpPr>
        <p:spPr>
          <a:xfrm>
            <a:off x="4866373" y="1159879"/>
            <a:ext cx="3820426"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7" name="Content Placeholder 3"/>
          <p:cNvSpPr>
            <a:spLocks noGrp="1"/>
          </p:cNvSpPr>
          <p:nvPr>
            <p:ph sz="half" idx="14"/>
          </p:nvPr>
        </p:nvSpPr>
        <p:spPr>
          <a:xfrm>
            <a:off x="4866373" y="1639700"/>
            <a:ext cx="3820426"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8682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descr="Corner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762"/>
            <a:ext cx="9144000" cy="5138738"/>
          </a:xfrm>
          <a:prstGeom prst="rect">
            <a:avLst/>
          </a:prstGeom>
        </p:spPr>
      </p:pic>
      <p:sp>
        <p:nvSpPr>
          <p:cNvPr id="4" name="Footer Placeholder 3"/>
          <p:cNvSpPr>
            <a:spLocks noGrp="1"/>
          </p:cNvSpPr>
          <p:nvPr>
            <p:ph type="ftr" sz="quarter" idx="11"/>
          </p:nvPr>
        </p:nvSpPr>
        <p:spPr>
          <a:xfrm>
            <a:off x="704764" y="4767263"/>
            <a:ext cx="2469713" cy="273844"/>
          </a:xfrm>
          <a:prstGeom prst="rect">
            <a:avLst/>
          </a:prstGeom>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a:xfrm>
            <a:off x="457200" y="4767263"/>
            <a:ext cx="372597" cy="273844"/>
          </a:xfrm>
          <a:prstGeom prst="rect">
            <a:avLst/>
          </a:prstGeom>
        </p:spPr>
        <p:txBody>
          <a:bodyPr/>
          <a:lstStyle/>
          <a:p>
            <a:fld id="{2066355A-084C-D24E-9AD2-7E4FC41EA627}" type="slidenum">
              <a:rPr lang="en-US" smtClean="0"/>
              <a:t>‹#›</a:t>
            </a:fld>
            <a:endParaRPr lang="en-US"/>
          </a:p>
        </p:txBody>
      </p:sp>
      <p:sp>
        <p:nvSpPr>
          <p:cNvPr id="7" name="Title 1"/>
          <p:cNvSpPr>
            <a:spLocks noGrp="1"/>
          </p:cNvSpPr>
          <p:nvPr>
            <p:ph type="title"/>
          </p:nvPr>
        </p:nvSpPr>
        <p:spPr>
          <a:xfrm>
            <a:off x="865874" y="205979"/>
            <a:ext cx="7820925" cy="857250"/>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1084712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orner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762"/>
            <a:ext cx="9144000" cy="5138738"/>
          </a:xfrm>
          <a:prstGeom prst="rect">
            <a:avLst/>
          </a:prstGeom>
        </p:spPr>
      </p:pic>
      <p:sp>
        <p:nvSpPr>
          <p:cNvPr id="3" name="Footer Placeholder 2"/>
          <p:cNvSpPr>
            <a:spLocks noGrp="1"/>
          </p:cNvSpPr>
          <p:nvPr>
            <p:ph type="ftr" sz="quarter" idx="11"/>
          </p:nvPr>
        </p:nvSpPr>
        <p:spPr>
          <a:xfrm>
            <a:off x="704764" y="4775741"/>
            <a:ext cx="2469713" cy="273844"/>
          </a:xfrm>
          <a:prstGeom prst="rect">
            <a:avLst/>
          </a:prstGeom>
        </p:spPr>
        <p:txBody>
          <a:bodyPr/>
          <a:lstStyle/>
          <a:p>
            <a:r>
              <a:rPr lang="en-US" dirty="0" smtClean="0"/>
              <a:t>| © 2024 Lawson Lundell LLP</a:t>
            </a:r>
            <a:endParaRPr lang="en-US" dirty="0"/>
          </a:p>
        </p:txBody>
      </p:sp>
      <p:sp>
        <p:nvSpPr>
          <p:cNvPr id="4" name="Slide Number Placeholder 3"/>
          <p:cNvSpPr>
            <a:spLocks noGrp="1"/>
          </p:cNvSpPr>
          <p:nvPr>
            <p:ph type="sldNum" sz="quarter" idx="12"/>
          </p:nvPr>
        </p:nvSpPr>
        <p:spPr>
          <a:xfrm>
            <a:off x="457200" y="4767263"/>
            <a:ext cx="372597" cy="273844"/>
          </a:xfrm>
          <a:prstGeom prst="rect">
            <a:avLst/>
          </a:prstGeom>
        </p:spPr>
        <p:txBody>
          <a:bodyPr/>
          <a:lstStyle/>
          <a:p>
            <a:fld id="{2066355A-084C-D24E-9AD2-7E4FC41EA627}" type="slidenum">
              <a:rPr lang="en-US" smtClean="0"/>
              <a:t>‹#›</a:t>
            </a:fld>
            <a:endParaRPr lang="en-US" dirty="0"/>
          </a:p>
        </p:txBody>
      </p:sp>
    </p:spTree>
    <p:extLst>
      <p:ext uri="{BB962C8B-B14F-4D97-AF65-F5344CB8AC3E}">
        <p14:creationId xmlns:p14="http://schemas.microsoft.com/office/powerpoint/2010/main" val="124922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2" name="Picture 1" descr="LawsonLundell_PPT_V6-07.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5" name="Picture 4" descr="Logo.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45605" y="444875"/>
            <a:ext cx="1852791" cy="529369"/>
          </a:xfrm>
          <a:prstGeom prst="rect">
            <a:avLst/>
          </a:prstGeom>
        </p:spPr>
      </p:pic>
      <p:sp>
        <p:nvSpPr>
          <p:cNvPr id="6" name="TextBox 5"/>
          <p:cNvSpPr txBox="1"/>
          <p:nvPr userDrawn="1"/>
        </p:nvSpPr>
        <p:spPr>
          <a:xfrm>
            <a:off x="426624" y="1161845"/>
            <a:ext cx="8290753" cy="461665"/>
          </a:xfrm>
          <a:prstGeom prst="rect">
            <a:avLst/>
          </a:prstGeom>
          <a:noFill/>
        </p:spPr>
        <p:txBody>
          <a:bodyPr wrap="square" rtlCol="0">
            <a:spAutoFit/>
          </a:bodyPr>
          <a:lstStyle/>
          <a:p>
            <a:pPr algn="ctr"/>
            <a:r>
              <a:rPr lang="en-US" sz="2400" dirty="0" smtClean="0">
                <a:solidFill>
                  <a:srgbClr val="FFFFFF"/>
                </a:solidFill>
              </a:rPr>
              <a:t>THANK YOU FOR LISTENING</a:t>
            </a:r>
            <a:endParaRPr lang="en-US" sz="2400" dirty="0">
              <a:solidFill>
                <a:srgbClr val="FFFFFF"/>
              </a:solidFill>
            </a:endParaRPr>
          </a:p>
        </p:txBody>
      </p:sp>
      <p:sp>
        <p:nvSpPr>
          <p:cNvPr id="7" name="TextBox 6"/>
          <p:cNvSpPr txBox="1"/>
          <p:nvPr userDrawn="1"/>
        </p:nvSpPr>
        <p:spPr>
          <a:xfrm>
            <a:off x="331919" y="4272118"/>
            <a:ext cx="8536083" cy="507831"/>
          </a:xfrm>
          <a:prstGeom prst="rect">
            <a:avLst/>
          </a:prstGeom>
          <a:noFill/>
        </p:spPr>
        <p:txBody>
          <a:bodyPr wrap="square" rtlCol="0">
            <a:spAutoFit/>
          </a:bodyPr>
          <a:lstStyle/>
          <a:p>
            <a:pPr algn="ctr"/>
            <a:r>
              <a:rPr lang="en-US" sz="900" dirty="0" smtClean="0">
                <a:solidFill>
                  <a:srgbClr val="DFA6A8"/>
                </a:solidFill>
              </a:rPr>
              <a:t>SOLELY FOR INFORMATION PURPOSES, NO LEGAL ADVICE SOUGHT OR GIVEN.</a:t>
            </a:r>
          </a:p>
          <a:p>
            <a:pPr algn="ctr"/>
            <a:r>
              <a:rPr lang="en-US" sz="900" dirty="0" smtClean="0">
                <a:solidFill>
                  <a:srgbClr val="DFA6A8"/>
                </a:solidFill>
              </a:rPr>
              <a:t>© 2024, Lawson Lundell LLP. All Rights Reserved.</a:t>
            </a:r>
          </a:p>
          <a:p>
            <a:pPr algn="ctr"/>
            <a:r>
              <a:rPr lang="en-US" sz="900" dirty="0" smtClean="0">
                <a:solidFill>
                  <a:srgbClr val="DFA6A8"/>
                </a:solidFill>
              </a:rPr>
              <a:t>Lawson </a:t>
            </a:r>
            <a:r>
              <a:rPr lang="en-US" sz="900" dirty="0" err="1" smtClean="0">
                <a:solidFill>
                  <a:srgbClr val="DFA6A8"/>
                </a:solidFill>
              </a:rPr>
              <a:t>Lundell</a:t>
            </a:r>
            <a:r>
              <a:rPr lang="en-US" sz="900" dirty="0" smtClean="0">
                <a:solidFill>
                  <a:srgbClr val="DFA6A8"/>
                </a:solidFill>
              </a:rPr>
              <a:t> LLP is British Columbia Limited Liability Partnership.</a:t>
            </a:r>
            <a:endParaRPr lang="en-US" sz="900" dirty="0">
              <a:solidFill>
                <a:srgbClr val="DFA6A8"/>
              </a:solidFill>
            </a:endParaRPr>
          </a:p>
        </p:txBody>
      </p:sp>
      <p:sp>
        <p:nvSpPr>
          <p:cNvPr id="9" name="Picture Placeholder 8"/>
          <p:cNvSpPr>
            <a:spLocks noGrp="1"/>
          </p:cNvSpPr>
          <p:nvPr>
            <p:ph type="pic" sz="quarter" idx="10"/>
          </p:nvPr>
        </p:nvSpPr>
        <p:spPr>
          <a:xfrm>
            <a:off x="4030663" y="1861848"/>
            <a:ext cx="1082675" cy="1060450"/>
          </a:xfrm>
        </p:spPr>
        <p:txBody>
          <a:bodyPr>
            <a:normAutofit/>
          </a:bodyPr>
          <a:lstStyle>
            <a:lvl1pPr marL="0" indent="0">
              <a:buNone/>
              <a:defRPr sz="1200"/>
            </a:lvl1pPr>
          </a:lstStyle>
          <a:p>
            <a:r>
              <a:rPr lang="en-US" smtClean="0"/>
              <a:t>Click icon to add picture</a:t>
            </a:r>
            <a:endParaRPr lang="en-US" dirty="0"/>
          </a:p>
        </p:txBody>
      </p:sp>
      <p:sp>
        <p:nvSpPr>
          <p:cNvPr id="11" name="Text Placeholder 10"/>
          <p:cNvSpPr>
            <a:spLocks noGrp="1"/>
          </p:cNvSpPr>
          <p:nvPr>
            <p:ph type="body" sz="quarter" idx="11"/>
          </p:nvPr>
        </p:nvSpPr>
        <p:spPr>
          <a:xfrm>
            <a:off x="3388519" y="3052473"/>
            <a:ext cx="2366963" cy="288734"/>
          </a:xfrm>
        </p:spPr>
        <p:txBody>
          <a:bodyPr>
            <a:normAutofit/>
          </a:bodyPr>
          <a:lstStyle>
            <a:lvl1pPr marL="0" indent="0" algn="ctr">
              <a:buNone/>
              <a:defRPr sz="1400" baseline="0">
                <a:solidFill>
                  <a:schemeClr val="bg1"/>
                </a:solidFill>
              </a:defRPr>
            </a:lvl1pPr>
          </a:lstStyle>
          <a:p>
            <a:pPr lvl="0"/>
            <a:r>
              <a:rPr lang="en-US" smtClean="0"/>
              <a:t>Edit Master text styles</a:t>
            </a:r>
          </a:p>
        </p:txBody>
      </p:sp>
      <p:sp>
        <p:nvSpPr>
          <p:cNvPr id="12" name="Text Placeholder 10"/>
          <p:cNvSpPr>
            <a:spLocks noGrp="1"/>
          </p:cNvSpPr>
          <p:nvPr>
            <p:ph type="body" sz="quarter" idx="12"/>
          </p:nvPr>
        </p:nvSpPr>
        <p:spPr>
          <a:xfrm>
            <a:off x="3388519" y="3406932"/>
            <a:ext cx="2366963" cy="540451"/>
          </a:xfrm>
        </p:spPr>
        <p:txBody>
          <a:bodyPr>
            <a:normAutofit/>
          </a:bodyPr>
          <a:lstStyle>
            <a:lvl1pPr marL="0" indent="0" algn="ctr">
              <a:buNone/>
              <a:defRPr sz="1200" baseline="0">
                <a:solidFill>
                  <a:schemeClr val="bg1"/>
                </a:solidFill>
              </a:defRPr>
            </a:lvl1pPr>
          </a:lstStyle>
          <a:p>
            <a:pPr lvl="0"/>
            <a:r>
              <a:rPr lang="en-US" smtClean="0"/>
              <a:t>Edit Master text styles</a:t>
            </a:r>
          </a:p>
        </p:txBody>
      </p:sp>
      <p:sp>
        <p:nvSpPr>
          <p:cNvPr id="13" name="Picture Placeholder 8"/>
          <p:cNvSpPr>
            <a:spLocks noGrp="1"/>
          </p:cNvSpPr>
          <p:nvPr>
            <p:ph type="pic" sz="quarter" idx="13"/>
          </p:nvPr>
        </p:nvSpPr>
        <p:spPr>
          <a:xfrm>
            <a:off x="1068768" y="1862347"/>
            <a:ext cx="1082675" cy="1060450"/>
          </a:xfrm>
        </p:spPr>
        <p:txBody>
          <a:bodyPr>
            <a:normAutofit/>
          </a:bodyPr>
          <a:lstStyle>
            <a:lvl1pPr marL="0" indent="0">
              <a:buNone/>
              <a:defRPr sz="1200"/>
            </a:lvl1pPr>
          </a:lstStyle>
          <a:p>
            <a:r>
              <a:rPr lang="en-US" smtClean="0"/>
              <a:t>Click icon to add picture</a:t>
            </a:r>
            <a:endParaRPr lang="en-US" dirty="0"/>
          </a:p>
        </p:txBody>
      </p:sp>
      <p:sp>
        <p:nvSpPr>
          <p:cNvPr id="14" name="Text Placeholder 10"/>
          <p:cNvSpPr>
            <a:spLocks noGrp="1"/>
          </p:cNvSpPr>
          <p:nvPr>
            <p:ph type="body" sz="quarter" idx="14"/>
          </p:nvPr>
        </p:nvSpPr>
        <p:spPr>
          <a:xfrm>
            <a:off x="426624" y="3052972"/>
            <a:ext cx="2366963" cy="288734"/>
          </a:xfrm>
        </p:spPr>
        <p:txBody>
          <a:bodyPr>
            <a:normAutofit/>
          </a:bodyPr>
          <a:lstStyle>
            <a:lvl1pPr marL="0" indent="0" algn="ctr">
              <a:buNone/>
              <a:defRPr sz="1400" baseline="0">
                <a:solidFill>
                  <a:schemeClr val="bg1"/>
                </a:solidFill>
              </a:defRPr>
            </a:lvl1pPr>
          </a:lstStyle>
          <a:p>
            <a:pPr lvl="0"/>
            <a:r>
              <a:rPr lang="en-US" smtClean="0"/>
              <a:t>Edit Master text styles</a:t>
            </a:r>
          </a:p>
        </p:txBody>
      </p:sp>
      <p:sp>
        <p:nvSpPr>
          <p:cNvPr id="15" name="Text Placeholder 10"/>
          <p:cNvSpPr>
            <a:spLocks noGrp="1"/>
          </p:cNvSpPr>
          <p:nvPr>
            <p:ph type="body" sz="quarter" idx="15"/>
          </p:nvPr>
        </p:nvSpPr>
        <p:spPr>
          <a:xfrm>
            <a:off x="426624" y="3407431"/>
            <a:ext cx="2366963" cy="539953"/>
          </a:xfrm>
        </p:spPr>
        <p:txBody>
          <a:bodyPr>
            <a:normAutofit/>
          </a:bodyPr>
          <a:lstStyle>
            <a:lvl1pPr marL="0" indent="0" algn="ctr">
              <a:buNone/>
              <a:defRPr sz="1200" baseline="0">
                <a:solidFill>
                  <a:schemeClr val="bg1"/>
                </a:solidFill>
              </a:defRPr>
            </a:lvl1pPr>
          </a:lstStyle>
          <a:p>
            <a:pPr lvl="0"/>
            <a:r>
              <a:rPr lang="en-US" smtClean="0"/>
              <a:t>Edit Master text styles</a:t>
            </a:r>
          </a:p>
        </p:txBody>
      </p:sp>
      <p:sp>
        <p:nvSpPr>
          <p:cNvPr id="16" name="Picture Placeholder 8"/>
          <p:cNvSpPr>
            <a:spLocks noGrp="1"/>
          </p:cNvSpPr>
          <p:nvPr>
            <p:ph type="pic" sz="quarter" idx="16"/>
          </p:nvPr>
        </p:nvSpPr>
        <p:spPr>
          <a:xfrm>
            <a:off x="6992558" y="1856343"/>
            <a:ext cx="1082675" cy="1060450"/>
          </a:xfrm>
        </p:spPr>
        <p:txBody>
          <a:bodyPr>
            <a:normAutofit/>
          </a:bodyPr>
          <a:lstStyle>
            <a:lvl1pPr marL="0" indent="0">
              <a:buNone/>
              <a:defRPr sz="1200"/>
            </a:lvl1pPr>
          </a:lstStyle>
          <a:p>
            <a:r>
              <a:rPr lang="en-US" smtClean="0"/>
              <a:t>Click icon to add picture</a:t>
            </a:r>
            <a:endParaRPr lang="en-US" dirty="0"/>
          </a:p>
        </p:txBody>
      </p:sp>
      <p:sp>
        <p:nvSpPr>
          <p:cNvPr id="17" name="Text Placeholder 10"/>
          <p:cNvSpPr>
            <a:spLocks noGrp="1"/>
          </p:cNvSpPr>
          <p:nvPr>
            <p:ph type="body" sz="quarter" idx="17"/>
          </p:nvPr>
        </p:nvSpPr>
        <p:spPr>
          <a:xfrm>
            <a:off x="6350414" y="3046968"/>
            <a:ext cx="2366963" cy="288734"/>
          </a:xfrm>
        </p:spPr>
        <p:txBody>
          <a:bodyPr>
            <a:normAutofit/>
          </a:bodyPr>
          <a:lstStyle>
            <a:lvl1pPr marL="0" indent="0" algn="ctr">
              <a:buNone/>
              <a:defRPr sz="1400" baseline="0">
                <a:solidFill>
                  <a:schemeClr val="bg1"/>
                </a:solidFill>
              </a:defRPr>
            </a:lvl1pPr>
          </a:lstStyle>
          <a:p>
            <a:pPr lvl="0"/>
            <a:r>
              <a:rPr lang="en-US" smtClean="0"/>
              <a:t>Edit Master text styles</a:t>
            </a:r>
          </a:p>
        </p:txBody>
      </p:sp>
      <p:sp>
        <p:nvSpPr>
          <p:cNvPr id="18" name="Text Placeholder 10"/>
          <p:cNvSpPr>
            <a:spLocks noGrp="1"/>
          </p:cNvSpPr>
          <p:nvPr>
            <p:ph type="body" sz="quarter" idx="18"/>
          </p:nvPr>
        </p:nvSpPr>
        <p:spPr>
          <a:xfrm>
            <a:off x="6350414" y="3401428"/>
            <a:ext cx="2366963" cy="545956"/>
          </a:xfrm>
        </p:spPr>
        <p:txBody>
          <a:bodyPr>
            <a:normAutofit/>
          </a:bodyPr>
          <a:lstStyle>
            <a:lvl1pPr marL="0" indent="0" algn="ctr">
              <a:buNone/>
              <a:defRPr sz="1200" baseline="0">
                <a:solidFill>
                  <a:schemeClr val="bg1"/>
                </a:solidFill>
              </a:defRPr>
            </a:lvl1pPr>
          </a:lstStyle>
          <a:p>
            <a:pPr lvl="0"/>
            <a:r>
              <a:rPr lang="en-US" smtClean="0"/>
              <a:t>Edit Master text styles</a:t>
            </a:r>
          </a:p>
        </p:txBody>
      </p:sp>
    </p:spTree>
    <p:extLst>
      <p:ext uri="{BB962C8B-B14F-4D97-AF65-F5344CB8AC3E}">
        <p14:creationId xmlns:p14="http://schemas.microsoft.com/office/powerpoint/2010/main" val="1720446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3"/>
          </p:nvPr>
        </p:nvSpPr>
        <p:spPr>
          <a:xfrm>
            <a:off x="743209" y="4767263"/>
            <a:ext cx="2669779" cy="273844"/>
          </a:xfrm>
          <a:prstGeom prst="rect">
            <a:avLst/>
          </a:prstGeom>
        </p:spPr>
        <p:txBody>
          <a:bodyPr/>
          <a:lstStyle>
            <a:lvl1pPr>
              <a:defRPr sz="1200"/>
            </a:lvl1pPr>
          </a:lstStyle>
          <a:p>
            <a:r>
              <a:rPr lang="en-US" dirty="0" smtClean="0"/>
              <a:t>| © 2024 Lawson Lundell LLP</a:t>
            </a:r>
            <a:endParaRPr lang="en-US" dirty="0"/>
          </a:p>
        </p:txBody>
      </p:sp>
      <p:sp>
        <p:nvSpPr>
          <p:cNvPr id="12" name="Slide Number Placeholder 5"/>
          <p:cNvSpPr>
            <a:spLocks noGrp="1"/>
          </p:cNvSpPr>
          <p:nvPr>
            <p:ph type="sldNum" sz="quarter" idx="4"/>
          </p:nvPr>
        </p:nvSpPr>
        <p:spPr>
          <a:xfrm>
            <a:off x="457200" y="4767263"/>
            <a:ext cx="379812" cy="273844"/>
          </a:xfrm>
          <a:prstGeom prst="rect">
            <a:avLst/>
          </a:prstGeom>
        </p:spPr>
        <p:txBody>
          <a:bodyPr/>
          <a:lstStyle>
            <a:lvl1pPr>
              <a:defRPr sz="1200"/>
            </a:lvl1pPr>
          </a:lstStyle>
          <a:p>
            <a:fld id="{91AF2B4D-6B12-4EDF-87BB-2B55CECB6611}" type="slidenum">
              <a:rPr lang="en-US" smtClean="0"/>
              <a:pPr/>
              <a:t>‹#›</a:t>
            </a:fld>
            <a:endParaRPr lang="en-US" dirty="0"/>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59" r:id="rId3"/>
    <p:sldLayoutId id="2147493467" r:id="rId4"/>
    <p:sldLayoutId id="2147493460" r:id="rId5"/>
    <p:sldLayoutId id="2147493461" r:id="rId6"/>
    <p:sldLayoutId id="2147493462" r:id="rId7"/>
    <p:sldLayoutId id="2147493468" r:id="rId8"/>
  </p:sldLayoutIdLst>
  <p:hf hdr="0" dt="0"/>
  <p:txStyles>
    <p:titleStyle>
      <a:lvl1pPr algn="l" defTabSz="457200" rtl="0" eaLnBrk="1" latinLnBrk="0" hangingPunct="1">
        <a:spcBef>
          <a:spcPct val="0"/>
        </a:spcBef>
        <a:buNone/>
        <a:defRPr sz="4400" b="0" kern="1200">
          <a:solidFill>
            <a:srgbClr val="002F57"/>
          </a:solidFill>
          <a:latin typeface="+mj-lt"/>
          <a:ea typeface="+mj-ea"/>
          <a:cs typeface="+mj-cs"/>
        </a:defRPr>
      </a:lvl1pPr>
    </p:titleStyle>
    <p:bodyStyle>
      <a:lvl1pPr marL="342900" indent="-342900" algn="l" defTabSz="457200" rtl="0" eaLnBrk="1" latinLnBrk="0" hangingPunct="1">
        <a:spcBef>
          <a:spcPts val="600"/>
        </a:spcBef>
        <a:buClr>
          <a:srgbClr val="AF2025"/>
        </a:buClr>
        <a:buFont typeface="Arial"/>
        <a:buChar char="•"/>
        <a:defRPr sz="3200" kern="1200">
          <a:solidFill>
            <a:schemeClr val="tx1"/>
          </a:solidFill>
          <a:latin typeface="+mn-lt"/>
          <a:ea typeface="+mn-ea"/>
          <a:cs typeface="+mn-cs"/>
        </a:defRPr>
      </a:lvl1pPr>
      <a:lvl2pPr marL="742950" indent="-285750" algn="l" defTabSz="457200" rtl="0" eaLnBrk="1" latinLnBrk="0" hangingPunct="1">
        <a:spcBef>
          <a:spcPts val="600"/>
        </a:spcBef>
        <a:buClr>
          <a:srgbClr val="AF2025"/>
        </a:buClr>
        <a:buFont typeface="Courier New" panose="02070309020205020404" pitchFamily="49" charset="0"/>
        <a:buChar char="o"/>
        <a:defRPr sz="2800" kern="1200">
          <a:solidFill>
            <a:schemeClr val="tx1"/>
          </a:solidFill>
          <a:latin typeface="+mn-lt"/>
          <a:ea typeface="+mn-ea"/>
          <a:cs typeface="+mn-cs"/>
        </a:defRPr>
      </a:lvl2pPr>
      <a:lvl3pPr marL="1143000" indent="-228600" algn="l" defTabSz="457200" rtl="0" eaLnBrk="1" latinLnBrk="0" hangingPunct="1">
        <a:spcBef>
          <a:spcPts val="600"/>
        </a:spcBef>
        <a:buClr>
          <a:srgbClr val="AF2025"/>
        </a:buClr>
        <a:buFont typeface="Wingdings" panose="05000000000000000000" pitchFamily="2" charset="2"/>
        <a:buChar char="§"/>
        <a:defRPr sz="2400" kern="1200">
          <a:solidFill>
            <a:schemeClr val="tx1"/>
          </a:solidFill>
          <a:latin typeface="+mn-lt"/>
          <a:ea typeface="+mn-ea"/>
          <a:cs typeface="+mn-cs"/>
        </a:defRPr>
      </a:lvl3pPr>
      <a:lvl4pPr marL="1600200" indent="-228600" algn="l" defTabSz="457200" rtl="0" eaLnBrk="1" latinLnBrk="0" hangingPunct="1">
        <a:spcBef>
          <a:spcPts val="600"/>
        </a:spcBef>
        <a:buClr>
          <a:srgbClr val="AF2025"/>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ts val="600"/>
        </a:spcBef>
        <a:buClr>
          <a:srgbClr val="AF2025"/>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15.emf"/><Relationship Id="rId3" Type="http://schemas.openxmlformats.org/officeDocument/2006/relationships/customXml" Target="../ink/ink7.xml"/><Relationship Id="rId7" Type="http://schemas.openxmlformats.org/officeDocument/2006/relationships/customXml" Target="../ink/ink9.xml"/><Relationship Id="rId2" Type="http://schemas.openxmlformats.org/officeDocument/2006/relationships/image" Target="../media/image7.gif"/><Relationship Id="rId1" Type="http://schemas.openxmlformats.org/officeDocument/2006/relationships/slideLayout" Target="../slideLayouts/slideLayout2.xml"/><Relationship Id="rId6" Type="http://schemas.openxmlformats.org/officeDocument/2006/relationships/image" Target="../media/image14.emf"/><Relationship Id="rId5" Type="http://schemas.openxmlformats.org/officeDocument/2006/relationships/customXml" Target="../ink/ink8.xml"/><Relationship Id="rId4" Type="http://schemas.openxmlformats.org/officeDocument/2006/relationships/image" Target="../media/image13.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12.emf"/><Relationship Id="rId3" Type="http://schemas.openxmlformats.org/officeDocument/2006/relationships/image" Target="../media/image7.emf"/><Relationship Id="rId7" Type="http://schemas.openxmlformats.org/officeDocument/2006/relationships/image" Target="../media/image9.emf"/><Relationship Id="rId12" Type="http://schemas.openxmlformats.org/officeDocument/2006/relationships/customXml" Target="../ink/ink6.xml"/><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11" Type="http://schemas.openxmlformats.org/officeDocument/2006/relationships/image" Target="../media/image11.emf"/><Relationship Id="rId5" Type="http://schemas.openxmlformats.org/officeDocument/2006/relationships/image" Target="../media/image8.emf"/><Relationship Id="rId10" Type="http://schemas.openxmlformats.org/officeDocument/2006/relationships/customXml" Target="../ink/ink5.xml"/><Relationship Id="rId4" Type="http://schemas.openxmlformats.org/officeDocument/2006/relationships/customXml" Target="../ink/ink2.xml"/><Relationship Id="rId9" Type="http://schemas.openxmlformats.org/officeDocument/2006/relationships/image" Target="../media/image10.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4263"/>
            <a:ext cx="8001000" cy="1594184"/>
          </a:xfrm>
        </p:spPr>
        <p:txBody>
          <a:bodyPr>
            <a:normAutofit/>
          </a:bodyPr>
          <a:lstStyle/>
          <a:p>
            <a:r>
              <a:rPr lang="en-US" dirty="0" smtClean="0"/>
              <a:t>CURRENT AFFAIRS - MINERAL</a:t>
            </a:r>
            <a:endParaRPr lang="en-US" dirty="0"/>
          </a:p>
        </p:txBody>
      </p:sp>
      <p:sp>
        <p:nvSpPr>
          <p:cNvPr id="3" name="Subtitle 2"/>
          <p:cNvSpPr>
            <a:spLocks noGrp="1"/>
          </p:cNvSpPr>
          <p:nvPr>
            <p:ph type="subTitle" idx="1"/>
          </p:nvPr>
        </p:nvSpPr>
        <p:spPr/>
        <p:txBody>
          <a:bodyPr>
            <a:normAutofit fontScale="62500" lnSpcReduction="20000"/>
          </a:bodyPr>
          <a:lstStyle/>
          <a:p>
            <a:r>
              <a:rPr lang="en-US" dirty="0" smtClean="0"/>
              <a:t>2024 CALEP Conference - November 19, 2024, 1:45 to 2:30 pm</a:t>
            </a:r>
          </a:p>
          <a:p>
            <a:r>
              <a:rPr lang="en-US" dirty="0" smtClean="0"/>
              <a:t>Paul Negenman – Lawson Lundell LLP</a:t>
            </a:r>
          </a:p>
          <a:p>
            <a:endParaRPr lang="en-US" dirty="0" smtClean="0"/>
          </a:p>
          <a:p>
            <a:endParaRPr lang="en-US" dirty="0"/>
          </a:p>
        </p:txBody>
      </p:sp>
    </p:spTree>
    <p:extLst>
      <p:ext uri="{BB962C8B-B14F-4D97-AF65-F5344CB8AC3E}">
        <p14:creationId xmlns:p14="http://schemas.microsoft.com/office/powerpoint/2010/main" val="3171787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M&amp;M ACT PROHIBITION</a:t>
            </a:r>
            <a:endParaRPr lang="en-US" dirty="0"/>
          </a:p>
        </p:txBody>
      </p:sp>
      <p:sp>
        <p:nvSpPr>
          <p:cNvPr id="3" name="Content Placeholder 2"/>
          <p:cNvSpPr>
            <a:spLocks noGrp="1"/>
          </p:cNvSpPr>
          <p:nvPr>
            <p:ph idx="1"/>
          </p:nvPr>
        </p:nvSpPr>
        <p:spPr/>
        <p:txBody>
          <a:bodyPr>
            <a:noAutofit/>
          </a:bodyPr>
          <a:lstStyle/>
          <a:p>
            <a:pPr marL="0" indent="0">
              <a:buNone/>
            </a:pPr>
            <a:r>
              <a:rPr lang="en-US" sz="1700" b="1" dirty="0" smtClean="0"/>
              <a:t>Prohibition</a:t>
            </a:r>
          </a:p>
          <a:p>
            <a:pPr marL="0" indent="0">
              <a:buNone/>
            </a:pPr>
            <a:r>
              <a:rPr lang="en-US" sz="1700" dirty="0" smtClean="0"/>
              <a:t> </a:t>
            </a:r>
            <a:r>
              <a:rPr lang="en-US" sz="1700" dirty="0"/>
              <a:t>54(1) </a:t>
            </a:r>
            <a:r>
              <a:rPr lang="en-US" sz="1700" dirty="0">
                <a:solidFill>
                  <a:srgbClr val="FF0000"/>
                </a:solidFill>
              </a:rPr>
              <a:t>No person </a:t>
            </a:r>
            <a:r>
              <a:rPr lang="en-US" sz="1700" dirty="0" smtClean="0">
                <a:solidFill>
                  <a:srgbClr val="FF0000"/>
                </a:solidFill>
              </a:rPr>
              <a:t>shall</a:t>
            </a:r>
          </a:p>
          <a:p>
            <a:pPr marL="514350" indent="-514350">
              <a:buAutoNum type="alphaLcParenBoth"/>
            </a:pPr>
            <a:r>
              <a:rPr lang="en-US" sz="1700" dirty="0" smtClean="0">
                <a:solidFill>
                  <a:srgbClr val="FF0000"/>
                </a:solidFill>
              </a:rPr>
              <a:t>win</a:t>
            </a:r>
            <a:r>
              <a:rPr lang="en-US" sz="1700" dirty="0">
                <a:solidFill>
                  <a:srgbClr val="FF0000"/>
                </a:solidFill>
              </a:rPr>
              <a:t>, work or recover a mineral</a:t>
            </a:r>
            <a:r>
              <a:rPr lang="en-US" sz="1700" dirty="0" smtClean="0"/>
              <a:t>,</a:t>
            </a:r>
          </a:p>
          <a:p>
            <a:pPr marL="514350" indent="-514350">
              <a:buAutoNum type="alphaLcParenBoth"/>
            </a:pPr>
            <a:r>
              <a:rPr lang="en-US" sz="1700" dirty="0" smtClean="0"/>
              <a:t>inject </a:t>
            </a:r>
            <a:r>
              <a:rPr lang="en-US" sz="1700" dirty="0"/>
              <a:t>any substance into a subsurface reservoir, </a:t>
            </a:r>
            <a:r>
              <a:rPr lang="en-US" sz="1700" dirty="0" smtClean="0"/>
              <a:t>or</a:t>
            </a:r>
          </a:p>
          <a:p>
            <a:pPr marL="514350" indent="-514350">
              <a:buAutoNum type="alphaLcParenBoth"/>
            </a:pPr>
            <a:r>
              <a:rPr lang="en-US" sz="1700" dirty="0" smtClean="0"/>
              <a:t>recover </a:t>
            </a:r>
            <a:r>
              <a:rPr lang="en-US" sz="1700" dirty="0"/>
              <a:t>geothermal resources associated with a mineral or subsurface </a:t>
            </a:r>
            <a:r>
              <a:rPr lang="en-US" sz="1700" dirty="0" smtClean="0"/>
              <a:t>reservoir</a:t>
            </a:r>
          </a:p>
          <a:p>
            <a:pPr marL="0" indent="0">
              <a:buNone/>
            </a:pPr>
            <a:r>
              <a:rPr lang="en-US" sz="1700" dirty="0" smtClean="0">
                <a:solidFill>
                  <a:srgbClr val="FF0000"/>
                </a:solidFill>
              </a:rPr>
              <a:t>that </a:t>
            </a:r>
            <a:r>
              <a:rPr lang="en-US" sz="1700" dirty="0">
                <a:solidFill>
                  <a:srgbClr val="FF0000"/>
                </a:solidFill>
              </a:rPr>
              <a:t>is the property of the Crown in right of Alberta unless the person is authorized to do so under this Act or by an agreement</a:t>
            </a:r>
            <a:r>
              <a:rPr lang="en-US" sz="1700" dirty="0" smtClean="0"/>
              <a:t>.</a:t>
            </a:r>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10</a:t>
            </a:fld>
            <a:endParaRPr lang="en-US" dirty="0"/>
          </a:p>
        </p:txBody>
      </p:sp>
    </p:spTree>
    <p:extLst>
      <p:ext uri="{BB962C8B-B14F-4D97-AF65-F5344CB8AC3E}">
        <p14:creationId xmlns:p14="http://schemas.microsoft.com/office/powerpoint/2010/main" val="24991076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AEM GUIDE FOR TRESPASS</a:t>
            </a:r>
            <a:endParaRPr lang="en-US" dirty="0"/>
          </a:p>
        </p:txBody>
      </p:sp>
      <p:sp>
        <p:nvSpPr>
          <p:cNvPr id="3" name="Content Placeholder 2"/>
          <p:cNvSpPr>
            <a:spLocks noGrp="1"/>
          </p:cNvSpPr>
          <p:nvPr>
            <p:ph idx="1"/>
          </p:nvPr>
        </p:nvSpPr>
        <p:spPr/>
        <p:txBody>
          <a:bodyPr>
            <a:noAutofit/>
          </a:bodyPr>
          <a:lstStyle/>
          <a:p>
            <a:r>
              <a:rPr lang="en-US" sz="2800" dirty="0" smtClean="0"/>
              <a:t>Alberta Energy and Minerals (</a:t>
            </a:r>
            <a:r>
              <a:rPr lang="en-US" sz="2800" b="1" dirty="0" smtClean="0"/>
              <a:t>AEM</a:t>
            </a:r>
            <a:r>
              <a:rPr lang="en-US" sz="2800" dirty="0" smtClean="0"/>
              <a:t>) has a fancy “</a:t>
            </a:r>
            <a:r>
              <a:rPr lang="en-US" sz="2800" i="1" dirty="0" smtClean="0"/>
              <a:t>Guide for Trespass</a:t>
            </a:r>
            <a:r>
              <a:rPr lang="en-US" sz="2800" dirty="0" smtClean="0"/>
              <a:t>” pdf which sets out all the issues and process for self-declaring a trespass in the event it occurs.</a:t>
            </a:r>
          </a:p>
          <a:p>
            <a:endParaRPr lang="en-US" sz="2800" dirty="0"/>
          </a:p>
          <a:p>
            <a:r>
              <a:rPr lang="en-US" sz="2800" dirty="0" smtClean="0"/>
              <a:t>If you are self-declaring a trespass you </a:t>
            </a:r>
            <a:r>
              <a:rPr lang="en-US" sz="2800" dirty="0" smtClean="0"/>
              <a:t>are </a:t>
            </a:r>
            <a:r>
              <a:rPr lang="en-US" sz="2800" dirty="0" smtClean="0"/>
              <a:t>having a very bad day.</a:t>
            </a:r>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11</a:t>
            </a:fld>
            <a:endParaRPr lang="en-US" dirty="0"/>
          </a:p>
        </p:txBody>
      </p:sp>
    </p:spTree>
    <p:extLst>
      <p:ext uri="{BB962C8B-B14F-4D97-AF65-F5344CB8AC3E}">
        <p14:creationId xmlns:p14="http://schemas.microsoft.com/office/powerpoint/2010/main" val="14264320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TRESPASS </a:t>
            </a:r>
            <a:r>
              <a:rPr lang="en-US" dirty="0" smtClean="0">
                <a:solidFill>
                  <a:srgbClr val="00B050"/>
                </a:solidFill>
              </a:rPr>
              <a:t>VS</a:t>
            </a:r>
            <a:r>
              <a:rPr lang="en-US" dirty="0" smtClean="0"/>
              <a:t> DRILLING THOROUGH</a:t>
            </a:r>
            <a:endParaRPr lang="en-US" dirty="0"/>
          </a:p>
        </p:txBody>
      </p:sp>
      <p:sp>
        <p:nvSpPr>
          <p:cNvPr id="3" name="Content Placeholder 2"/>
          <p:cNvSpPr>
            <a:spLocks noGrp="1"/>
          </p:cNvSpPr>
          <p:nvPr>
            <p:ph idx="1"/>
          </p:nvPr>
        </p:nvSpPr>
        <p:spPr/>
        <p:txBody>
          <a:bodyPr>
            <a:normAutofit/>
          </a:bodyPr>
          <a:lstStyle/>
          <a:p>
            <a:r>
              <a:rPr lang="en-US" dirty="0" smtClean="0"/>
              <a:t>Clearly, trespass </a:t>
            </a:r>
            <a:r>
              <a:rPr lang="en-US" b="1" dirty="0" smtClean="0">
                <a:solidFill>
                  <a:srgbClr val="FF0000"/>
                </a:solidFill>
              </a:rPr>
              <a:t>in</a:t>
            </a:r>
            <a:r>
              <a:rPr lang="en-US" dirty="0" smtClean="0"/>
              <a:t> mineral tenure you do not own is a very bad thing.</a:t>
            </a:r>
          </a:p>
          <a:p>
            <a:endParaRPr lang="en-US" dirty="0"/>
          </a:p>
          <a:p>
            <a:r>
              <a:rPr lang="en-US" dirty="0" smtClean="0"/>
              <a:t>But, this is not the same as </a:t>
            </a:r>
            <a:r>
              <a:rPr lang="en-US" b="1" dirty="0" smtClean="0">
                <a:solidFill>
                  <a:srgbClr val="00B050"/>
                </a:solidFill>
              </a:rPr>
              <a:t>drilling through </a:t>
            </a:r>
            <a:r>
              <a:rPr lang="en-US" dirty="0" smtClean="0"/>
              <a:t>mineral tenure you do not own. </a:t>
            </a:r>
            <a:r>
              <a:rPr lang="en-US" dirty="0" smtClean="0"/>
              <a:t>We </a:t>
            </a:r>
            <a:r>
              <a:rPr lang="en-US" dirty="0" smtClean="0"/>
              <a:t>will discuss drilling though in a bit.</a:t>
            </a:r>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12</a:t>
            </a:fld>
            <a:endParaRPr lang="en-US" dirty="0"/>
          </a:p>
        </p:txBody>
      </p:sp>
    </p:spTree>
    <p:extLst>
      <p:ext uri="{BB962C8B-B14F-4D97-AF65-F5344CB8AC3E}">
        <p14:creationId xmlns:p14="http://schemas.microsoft.com/office/powerpoint/2010/main" val="28901118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CROWN BABY TRESPASS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Let’s </a:t>
            </a:r>
            <a:r>
              <a:rPr lang="en-US" dirty="0" smtClean="0"/>
              <a:t>start with baby Crown trespass. </a:t>
            </a:r>
            <a:r>
              <a:rPr lang="en-US" dirty="0" smtClean="0"/>
              <a:t>Basic </a:t>
            </a:r>
            <a:r>
              <a:rPr lang="en-US" dirty="0" smtClean="0"/>
              <a:t>steps:</a:t>
            </a:r>
          </a:p>
          <a:p>
            <a:r>
              <a:rPr lang="en-US" dirty="0" smtClean="0"/>
              <a:t>Stop and Self-declare</a:t>
            </a:r>
          </a:p>
          <a:p>
            <a:r>
              <a:rPr lang="en-US" dirty="0" smtClean="0"/>
              <a:t>If a small issue, pay a $10K penalty and move on </a:t>
            </a:r>
            <a:r>
              <a:rPr lang="en-US" sz="1600" dirty="0" smtClean="0"/>
              <a:t>(not totally sure of the penalty amount)</a:t>
            </a:r>
          </a:p>
          <a:p>
            <a:r>
              <a:rPr lang="en-US" dirty="0" smtClean="0"/>
              <a:t>M&amp;M Act section 55(1)(a) and the Regs.</a:t>
            </a:r>
          </a:p>
          <a:p>
            <a:endParaRPr lang="en-US" dirty="0" smtClean="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13</a:t>
            </a:fld>
            <a:endParaRPr lang="en-US" dirty="0"/>
          </a:p>
        </p:txBody>
      </p:sp>
    </p:spTree>
    <p:extLst>
      <p:ext uri="{BB962C8B-B14F-4D97-AF65-F5344CB8AC3E}">
        <p14:creationId xmlns:p14="http://schemas.microsoft.com/office/powerpoint/2010/main" val="24205865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OVERHOLE AND TRESPASS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AEM allows drilling to a maximum of 15m beyond the Crown leased right per Directive 56. </a:t>
            </a:r>
            <a:r>
              <a:rPr lang="en-US" dirty="0" smtClean="0"/>
              <a:t>Something </a:t>
            </a:r>
            <a:r>
              <a:rPr lang="en-US" dirty="0" smtClean="0"/>
              <a:t>about setting of logging tools.</a:t>
            </a:r>
          </a:p>
          <a:p>
            <a:pPr marL="0" indent="0">
              <a:buNone/>
            </a:pPr>
            <a:endParaRPr lang="en-US" dirty="0"/>
          </a:p>
          <a:p>
            <a:pPr marL="0" indent="0">
              <a:buNone/>
            </a:pPr>
            <a:r>
              <a:rPr lang="en-US" dirty="0" smtClean="0"/>
              <a:t>Before HZ drilling, your typical Crown trespass was simply going a bit too deep on your overhole.</a:t>
            </a:r>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14</a:t>
            </a:fld>
            <a:endParaRPr lang="en-US" dirty="0"/>
          </a:p>
        </p:txBody>
      </p:sp>
    </p:spTree>
    <p:extLst>
      <p:ext uri="{BB962C8B-B14F-4D97-AF65-F5344CB8AC3E}">
        <p14:creationId xmlns:p14="http://schemas.microsoft.com/office/powerpoint/2010/main" val="26769105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SERIOUS CROWN TRESPASS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In the case of a more serious, typically undetected trespass, the consequences and penalties are more severe.</a:t>
            </a:r>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15</a:t>
            </a:fld>
            <a:endParaRPr lang="en-US" dirty="0"/>
          </a:p>
        </p:txBody>
      </p:sp>
    </p:spTree>
    <p:extLst>
      <p:ext uri="{BB962C8B-B14F-4D97-AF65-F5344CB8AC3E}">
        <p14:creationId xmlns:p14="http://schemas.microsoft.com/office/powerpoint/2010/main" val="11376360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CROWN CAN TAKE YOUR STUFF</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AEM can take your stuff:</a:t>
            </a:r>
          </a:p>
          <a:p>
            <a:pPr marL="0" indent="0">
              <a:buNone/>
            </a:pPr>
            <a:endParaRPr lang="en-US" dirty="0" smtClean="0"/>
          </a:p>
          <a:p>
            <a:pPr marL="0" indent="0">
              <a:buNone/>
            </a:pPr>
            <a:r>
              <a:rPr lang="en-US" dirty="0" smtClean="0"/>
              <a:t>54(2</a:t>
            </a:r>
            <a:r>
              <a:rPr lang="en-US" dirty="0"/>
              <a:t>) The Minister, if the Minister has grounds to believe that a person has contravened subsection (1)(a), </a:t>
            </a:r>
            <a:r>
              <a:rPr lang="en-US" dirty="0">
                <a:solidFill>
                  <a:srgbClr val="FF0000"/>
                </a:solidFill>
              </a:rPr>
              <a:t>may order that the mineral and any installations and equipment used in connection with winning, working or recovering the mineral are forfeited </a:t>
            </a:r>
            <a:r>
              <a:rPr lang="en-US" dirty="0"/>
              <a:t>to the Crown in right of Alberta free and clear of all interests, charges and liens. </a:t>
            </a:r>
            <a:endParaRPr lang="en-US" i="1" dirty="0">
              <a:solidFill>
                <a:srgbClr val="FF0000"/>
              </a:solidFill>
            </a:endParaRPr>
          </a:p>
          <a:p>
            <a:pPr marL="0" indent="0">
              <a:buNone/>
            </a:pPr>
            <a:endParaRPr lang="en-US" dirty="0"/>
          </a:p>
          <a:p>
            <a:pPr marL="0" indent="0">
              <a:buNone/>
            </a:pPr>
            <a:endParaRPr lang="en-US" dirty="0" smtClean="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16</a:t>
            </a:fld>
            <a:endParaRPr lang="en-US" dirty="0"/>
          </a:p>
        </p:txBody>
      </p:sp>
    </p:spTree>
    <p:extLst>
      <p:ext uri="{BB962C8B-B14F-4D97-AF65-F5344CB8AC3E}">
        <p14:creationId xmlns:p14="http://schemas.microsoft.com/office/powerpoint/2010/main" val="2228590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AND YOUR MONEY</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err="1" smtClean="0"/>
              <a:t>AEM</a:t>
            </a:r>
            <a:r>
              <a:rPr lang="en-US" dirty="0" smtClean="0"/>
              <a:t> </a:t>
            </a:r>
            <a:r>
              <a:rPr lang="en-US" dirty="0" smtClean="0"/>
              <a:t>can </a:t>
            </a:r>
            <a:r>
              <a:rPr lang="en-US" dirty="0" smtClean="0"/>
              <a:t>take the net revenue </a:t>
            </a:r>
            <a:r>
              <a:rPr lang="en-US" dirty="0" smtClean="0"/>
              <a:t>associated </a:t>
            </a:r>
            <a:r>
              <a:rPr lang="en-US" dirty="0" smtClean="0"/>
              <a:t>with production from the unleased tenure</a:t>
            </a:r>
          </a:p>
          <a:p>
            <a:pPr marL="0" indent="0">
              <a:buNone/>
            </a:pPr>
            <a:endParaRPr lang="en-US" dirty="0"/>
          </a:p>
          <a:p>
            <a:pPr marL="0" indent="0">
              <a:buNone/>
            </a:pPr>
            <a:r>
              <a:rPr lang="en-US" dirty="0" smtClean="0"/>
              <a:t>Per the </a:t>
            </a:r>
            <a:r>
              <a:rPr lang="en-US" i="1" dirty="0" smtClean="0"/>
              <a:t>Guide</a:t>
            </a:r>
            <a:r>
              <a:rPr lang="en-US" dirty="0" smtClean="0"/>
              <a:t>:</a:t>
            </a:r>
          </a:p>
          <a:p>
            <a:pPr marL="0" indent="0">
              <a:buNone/>
            </a:pPr>
            <a:r>
              <a:rPr lang="en-US" dirty="0" smtClean="0"/>
              <a:t>	In </a:t>
            </a:r>
            <a:r>
              <a:rPr lang="en-US" dirty="0"/>
              <a:t>cases of trespass, the company is not </a:t>
            </a:r>
            <a:r>
              <a:rPr lang="en-US" dirty="0" smtClean="0"/>
              <a:t>	allowed </a:t>
            </a:r>
            <a:r>
              <a:rPr lang="en-US" dirty="0"/>
              <a:t>to profit from any production and will </a:t>
            </a:r>
            <a:r>
              <a:rPr lang="en-US" dirty="0" smtClean="0"/>
              <a:t>	be </a:t>
            </a:r>
            <a:r>
              <a:rPr lang="en-US" dirty="0"/>
              <a:t>required to compensate the department </a:t>
            </a:r>
            <a:r>
              <a:rPr lang="en-US" dirty="0" smtClean="0"/>
              <a:t>	for </a:t>
            </a:r>
            <a:r>
              <a:rPr lang="en-US" dirty="0"/>
              <a:t>the </a:t>
            </a:r>
            <a:r>
              <a:rPr lang="en-US" dirty="0" smtClean="0"/>
              <a:t>production. </a:t>
            </a:r>
          </a:p>
          <a:p>
            <a:pPr marL="0" indent="0">
              <a:buNone/>
            </a:pPr>
            <a:endParaRPr lang="en-US" dirty="0"/>
          </a:p>
          <a:p>
            <a:pPr marL="0" indent="0">
              <a:buNone/>
            </a:pPr>
            <a:endParaRPr lang="en-US" dirty="0" smtClean="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17</a:t>
            </a:fld>
            <a:endParaRPr lang="en-US" dirty="0"/>
          </a:p>
        </p:txBody>
      </p:sp>
    </p:spTree>
    <p:extLst>
      <p:ext uri="{BB962C8B-B14F-4D97-AF65-F5344CB8AC3E}">
        <p14:creationId xmlns:p14="http://schemas.microsoft.com/office/powerpoint/2010/main" val="13903356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SHOW ME THE MONEY</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As codified in the M&amp;M Act:</a:t>
            </a:r>
          </a:p>
          <a:p>
            <a:pPr marL="0" indent="0">
              <a:buNone/>
            </a:pPr>
            <a:endParaRPr lang="en-US" dirty="0"/>
          </a:p>
          <a:p>
            <a:pPr marL="0" indent="0">
              <a:buNone/>
            </a:pPr>
            <a:r>
              <a:rPr lang="en-US" b="1" dirty="0"/>
              <a:t>Compensation for unauthorized </a:t>
            </a:r>
            <a:r>
              <a:rPr lang="en-US" b="1" dirty="0" smtClean="0"/>
              <a:t>taking</a:t>
            </a:r>
          </a:p>
          <a:p>
            <a:pPr marL="0" indent="0">
              <a:buNone/>
            </a:pPr>
            <a:r>
              <a:rPr lang="en-US" dirty="0" smtClean="0"/>
              <a:t>55(1</a:t>
            </a:r>
            <a:r>
              <a:rPr lang="en-US" dirty="0"/>
              <a:t>) Where the Minister has grounds to believe that a person has contravened section 54(1), the Minister may do one or more of the following</a:t>
            </a:r>
            <a:r>
              <a:rPr lang="en-US" dirty="0" smtClean="0"/>
              <a:t>: …</a:t>
            </a:r>
          </a:p>
          <a:p>
            <a:pPr marL="0" indent="0">
              <a:buNone/>
            </a:pPr>
            <a:r>
              <a:rPr lang="en-US" dirty="0" smtClean="0"/>
              <a:t>(a.1) </a:t>
            </a:r>
            <a:r>
              <a:rPr lang="en-US" dirty="0" smtClean="0">
                <a:solidFill>
                  <a:srgbClr val="FF0000"/>
                </a:solidFill>
              </a:rPr>
              <a:t>in </a:t>
            </a:r>
            <a:r>
              <a:rPr lang="en-US" dirty="0">
                <a:solidFill>
                  <a:srgbClr val="FF0000"/>
                </a:solidFill>
              </a:rPr>
              <a:t>writing </a:t>
            </a:r>
            <a:r>
              <a:rPr lang="en-US" dirty="0" smtClean="0">
                <a:solidFill>
                  <a:srgbClr val="FF0000"/>
                </a:solidFill>
              </a:rPr>
              <a:t>direct </a:t>
            </a:r>
            <a:r>
              <a:rPr lang="en-US" dirty="0">
                <a:solidFill>
                  <a:srgbClr val="FF0000"/>
                </a:solidFill>
              </a:rPr>
              <a:t>that person to pay to the Minister </a:t>
            </a:r>
            <a:r>
              <a:rPr lang="en-US" dirty="0"/>
              <a:t>within the time specified in the </a:t>
            </a:r>
            <a:r>
              <a:rPr lang="en-US" dirty="0">
                <a:solidFill>
                  <a:srgbClr val="FF0000"/>
                </a:solidFill>
              </a:rPr>
              <a:t>direction compensation </a:t>
            </a:r>
            <a:r>
              <a:rPr lang="en-US" dirty="0"/>
              <a:t>in an amount determined under the regulations; </a:t>
            </a:r>
          </a:p>
          <a:p>
            <a:pPr marL="0" indent="0">
              <a:buNone/>
            </a:pPr>
            <a:endParaRPr lang="en-US" dirty="0" smtClean="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18</a:t>
            </a:fld>
            <a:endParaRPr lang="en-US" dirty="0"/>
          </a:p>
        </p:txBody>
      </p:sp>
    </p:spTree>
    <p:extLst>
      <p:ext uri="{BB962C8B-B14F-4D97-AF65-F5344CB8AC3E}">
        <p14:creationId xmlns:p14="http://schemas.microsoft.com/office/powerpoint/2010/main" val="11557144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AND YOUR INFORMATION</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Compensation </a:t>
            </a:r>
            <a:r>
              <a:rPr lang="en-US" b="1" dirty="0"/>
              <a:t>for unauthorized </a:t>
            </a:r>
            <a:r>
              <a:rPr lang="en-US" b="1" dirty="0" smtClean="0"/>
              <a:t>taking</a:t>
            </a:r>
          </a:p>
          <a:p>
            <a:pPr marL="0" indent="0">
              <a:buNone/>
            </a:pPr>
            <a:r>
              <a:rPr lang="en-US" dirty="0" smtClean="0"/>
              <a:t>55(1</a:t>
            </a:r>
            <a:r>
              <a:rPr lang="en-US" dirty="0"/>
              <a:t>) Where the Minister has grounds to believe that a person has contravened section 54(1), the Minister may do one or more of the following</a:t>
            </a:r>
            <a:r>
              <a:rPr lang="en-US" dirty="0" smtClean="0"/>
              <a:t>: …</a:t>
            </a:r>
          </a:p>
          <a:p>
            <a:pPr marL="0" indent="0">
              <a:buNone/>
            </a:pPr>
            <a:r>
              <a:rPr lang="en-US" dirty="0" smtClean="0"/>
              <a:t>(b</a:t>
            </a:r>
            <a:r>
              <a:rPr lang="en-US" dirty="0"/>
              <a:t>) </a:t>
            </a:r>
            <a:r>
              <a:rPr lang="en-US" dirty="0" smtClean="0"/>
              <a:t>in </a:t>
            </a:r>
            <a:r>
              <a:rPr lang="en-US" dirty="0"/>
              <a:t>writing require that person to </a:t>
            </a:r>
            <a:r>
              <a:rPr lang="en-US" dirty="0">
                <a:solidFill>
                  <a:srgbClr val="FF0000"/>
                </a:solidFill>
              </a:rPr>
              <a:t>forfeit to the Crown in right of Alberta any information </a:t>
            </a:r>
            <a:r>
              <a:rPr lang="en-US" dirty="0"/>
              <a:t>or data obtained as a result of the contravention; </a:t>
            </a:r>
          </a:p>
          <a:p>
            <a:pPr marL="0" indent="0">
              <a:buNone/>
            </a:pPr>
            <a:endParaRPr lang="en-US" dirty="0" smtClean="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19</a:t>
            </a:fld>
            <a:endParaRPr lang="en-US" dirty="0"/>
          </a:p>
        </p:txBody>
      </p:sp>
    </p:spTree>
    <p:extLst>
      <p:ext uri="{BB962C8B-B14F-4D97-AF65-F5344CB8AC3E}">
        <p14:creationId xmlns:p14="http://schemas.microsoft.com/office/powerpoint/2010/main" val="2227529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marL="0" indent="0">
              <a:buNone/>
            </a:pPr>
            <a:r>
              <a:rPr lang="en-US" i="1" dirty="0" smtClean="0"/>
              <a:t>Current Affairs – Mineral</a:t>
            </a:r>
          </a:p>
          <a:p>
            <a:r>
              <a:rPr lang="en-US" dirty="0" smtClean="0"/>
              <a:t>Is a terrible title.</a:t>
            </a:r>
          </a:p>
          <a:p>
            <a:r>
              <a:rPr lang="en-US" dirty="0" smtClean="0"/>
              <a:t>Is a direct result of </a:t>
            </a:r>
            <a:r>
              <a:rPr lang="en-US" dirty="0" smtClean="0"/>
              <a:t>me </a:t>
            </a:r>
            <a:r>
              <a:rPr lang="en-US" dirty="0" smtClean="0"/>
              <a:t>not getting my shit together and preparing this presentation sooner.</a:t>
            </a:r>
          </a:p>
          <a:p>
            <a:r>
              <a:rPr lang="en-US" dirty="0" smtClean="0"/>
              <a:t>Such is life.</a:t>
            </a:r>
            <a:endParaRPr lang="en-US"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2</a:t>
            </a:fld>
            <a:endParaRPr lang="en-US" dirty="0"/>
          </a:p>
        </p:txBody>
      </p:sp>
    </p:spTree>
    <p:extLst>
      <p:ext uri="{BB962C8B-B14F-4D97-AF65-F5344CB8AC3E}">
        <p14:creationId xmlns:p14="http://schemas.microsoft.com/office/powerpoint/2010/main" val="86236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FEE SIMPLE LANDS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 concepts and consequences for trespass on Crown tenure apply to fee simple tenure:</a:t>
            </a:r>
          </a:p>
          <a:p>
            <a:r>
              <a:rPr lang="en-US" dirty="0" smtClean="0"/>
              <a:t>Required tenure granting the right to win, take and remove hydrocarbons</a:t>
            </a:r>
          </a:p>
          <a:p>
            <a:r>
              <a:rPr lang="en-US" dirty="0" smtClean="0"/>
              <a:t>No tenure = trespass</a:t>
            </a:r>
          </a:p>
          <a:p>
            <a:r>
              <a:rPr lang="en-US" i="1" dirty="0" smtClean="0"/>
              <a:t>Stewart Estate </a:t>
            </a:r>
            <a:r>
              <a:rPr lang="en-US" dirty="0" smtClean="0"/>
              <a:t>– net revenue disgorgement</a:t>
            </a:r>
            <a:endParaRPr lang="en-US" dirty="0"/>
          </a:p>
          <a:p>
            <a:pPr marL="0" indent="0">
              <a:buNone/>
            </a:pPr>
            <a:endParaRPr lang="en-US" i="1" dirty="0" smtClean="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20</a:t>
            </a:fld>
            <a:endParaRPr lang="en-US" dirty="0"/>
          </a:p>
        </p:txBody>
      </p:sp>
    </p:spTree>
    <p:extLst>
      <p:ext uri="{BB962C8B-B14F-4D97-AF65-F5344CB8AC3E}">
        <p14:creationId xmlns:p14="http://schemas.microsoft.com/office/powerpoint/2010/main" val="29010700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TRESPASS TENURE HELD BY A TP</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Things get worse when the cut corner tenure is held by a third party (TP) lessee:</a:t>
            </a:r>
          </a:p>
          <a:p>
            <a:r>
              <a:rPr lang="en-US" dirty="0" smtClean="0"/>
              <a:t>If they notice (which they will), they will be very pissed off</a:t>
            </a:r>
          </a:p>
          <a:p>
            <a:r>
              <a:rPr lang="en-US" dirty="0" smtClean="0"/>
              <a:t>They will tell on you to AEM if you do not self-declare </a:t>
            </a:r>
          </a:p>
          <a:p>
            <a:r>
              <a:rPr lang="en-US" dirty="0" smtClean="0"/>
              <a:t>They will demand you to stop and pay compensation</a:t>
            </a:r>
            <a:endParaRPr lang="en-US" dirty="0"/>
          </a:p>
          <a:p>
            <a:pPr marL="0" indent="0">
              <a:buNone/>
            </a:pPr>
            <a:endParaRPr lang="en-US" dirty="0" smtClean="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21</a:t>
            </a:fld>
            <a:endParaRPr lang="en-US" dirty="0"/>
          </a:p>
        </p:txBody>
      </p:sp>
    </p:spTree>
    <p:extLst>
      <p:ext uri="{BB962C8B-B14F-4D97-AF65-F5344CB8AC3E}">
        <p14:creationId xmlns:p14="http://schemas.microsoft.com/office/powerpoint/2010/main" val="42791406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 NOTE ON ZONAL TRESPASS</a:t>
            </a:r>
            <a:endParaRPr lang="en-US"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22</a:t>
            </a:fld>
            <a:endParaRPr lang="en-US" dirty="0"/>
          </a:p>
        </p:txBody>
      </p:sp>
      <p:pic>
        <p:nvPicPr>
          <p:cNvPr id="1026" name="Picture 2" descr="Horizontal Drilling Definition | ViewTech Borescop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66244" y="1592262"/>
            <a:ext cx="3619500" cy="260985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p14="http://schemas.microsoft.com/office/powerpoint/2010/main">
        <mc:Choice Requires="p14">
          <p:contentPart p14:bwMode="auto" r:id="rId3">
            <p14:nvContentPartPr>
              <p14:cNvPr id="7" name="Ink 6"/>
              <p14:cNvContentPartPr/>
              <p14:nvPr/>
            </p14:nvContentPartPr>
            <p14:xfrm>
              <a:off x="3699663" y="3120916"/>
              <a:ext cx="2900160" cy="519120"/>
            </p14:xfrm>
          </p:contentPart>
        </mc:Choice>
        <mc:Fallback xmlns="">
          <p:pic>
            <p:nvPicPr>
              <p:cNvPr id="7" name="Ink 6"/>
              <p:cNvPicPr/>
              <p:nvPr/>
            </p:nvPicPr>
            <p:blipFill>
              <a:blip r:embed="rId4"/>
              <a:stretch>
                <a:fillRect/>
              </a:stretch>
            </p:blipFill>
            <p:spPr>
              <a:xfrm>
                <a:off x="3689223" y="3110476"/>
                <a:ext cx="2921040" cy="540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8" name="Ink 7"/>
              <p14:cNvContentPartPr/>
              <p14:nvPr/>
            </p14:nvContentPartPr>
            <p14:xfrm>
              <a:off x="3910263" y="3254476"/>
              <a:ext cx="2617200" cy="559800"/>
            </p14:xfrm>
          </p:contentPart>
        </mc:Choice>
        <mc:Fallback xmlns="">
          <p:pic>
            <p:nvPicPr>
              <p:cNvPr id="8" name="Ink 7"/>
              <p:cNvPicPr/>
              <p:nvPr/>
            </p:nvPicPr>
            <p:blipFill>
              <a:blip r:embed="rId6"/>
              <a:stretch>
                <a:fillRect/>
              </a:stretch>
            </p:blipFill>
            <p:spPr>
              <a:xfrm>
                <a:off x="3850143" y="3134596"/>
                <a:ext cx="2737440" cy="7999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9" name="Ink 8"/>
              <p14:cNvContentPartPr/>
              <p14:nvPr/>
            </p14:nvContentPartPr>
            <p14:xfrm>
              <a:off x="3621543" y="2944516"/>
              <a:ext cx="2876400" cy="527040"/>
            </p14:xfrm>
          </p:contentPart>
        </mc:Choice>
        <mc:Fallback xmlns="">
          <p:pic>
            <p:nvPicPr>
              <p:cNvPr id="9" name="Ink 8"/>
              <p:cNvPicPr/>
              <p:nvPr/>
            </p:nvPicPr>
            <p:blipFill>
              <a:blip r:embed="rId8"/>
              <a:stretch>
                <a:fillRect/>
              </a:stretch>
            </p:blipFill>
            <p:spPr>
              <a:xfrm>
                <a:off x="3561423" y="2824636"/>
                <a:ext cx="2996280" cy="766800"/>
              </a:xfrm>
              <a:prstGeom prst="rect">
                <a:avLst/>
              </a:prstGeom>
            </p:spPr>
          </p:pic>
        </mc:Fallback>
      </mc:AlternateContent>
    </p:spTree>
    <p:extLst>
      <p:ext uri="{BB962C8B-B14F-4D97-AF65-F5344CB8AC3E}">
        <p14:creationId xmlns:p14="http://schemas.microsoft.com/office/powerpoint/2010/main" val="17926397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ZONAL TRESPASS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Trespass can also occur zonally when the productive HZ segment of the wellbore passes through leased and non-leased tenure.</a:t>
            </a:r>
          </a:p>
          <a:p>
            <a:r>
              <a:rPr lang="en-US" dirty="0" smtClean="0"/>
              <a:t>Exact same issues as above and below.</a:t>
            </a:r>
          </a:p>
          <a:p>
            <a:r>
              <a:rPr lang="en-US" dirty="0" smtClean="0"/>
              <a:t>Can occur much later as formation/zones are refined and parties are competing in tight plays.</a:t>
            </a:r>
            <a:endParaRPr lang="en-US"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23</a:t>
            </a:fld>
            <a:endParaRPr lang="en-US" dirty="0"/>
          </a:p>
        </p:txBody>
      </p:sp>
    </p:spTree>
    <p:extLst>
      <p:ext uri="{BB962C8B-B14F-4D97-AF65-F5344CB8AC3E}">
        <p14:creationId xmlns:p14="http://schemas.microsoft.com/office/powerpoint/2010/main" val="4478772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NOTE ON CROWN EXPIRIES AND FH LEASE TERMINATION</a:t>
            </a:r>
            <a:endParaRPr lang="en-US" dirty="0"/>
          </a:p>
        </p:txBody>
      </p:sp>
      <p:sp>
        <p:nvSpPr>
          <p:cNvPr id="3" name="Content Placeholder 2"/>
          <p:cNvSpPr>
            <a:spLocks noGrp="1"/>
          </p:cNvSpPr>
          <p:nvPr>
            <p:ph idx="1"/>
          </p:nvPr>
        </p:nvSpPr>
        <p:spPr/>
        <p:txBody>
          <a:bodyPr>
            <a:normAutofit/>
          </a:bodyPr>
          <a:lstStyle/>
          <a:p>
            <a:pPr marL="0" lvl="0" indent="0">
              <a:buNone/>
            </a:pPr>
            <a:endParaRPr lang="en-US" dirty="0"/>
          </a:p>
          <a:p>
            <a:pPr marL="0" indent="0">
              <a:buNone/>
            </a:pPr>
            <a:r>
              <a:rPr lang="en-US" dirty="0" smtClean="0"/>
              <a:t>Trespass can also sneak up on you via:</a:t>
            </a:r>
          </a:p>
          <a:p>
            <a:r>
              <a:rPr lang="en-US" dirty="0" smtClean="0"/>
              <a:t>Expiry of Crown mineral leases; and</a:t>
            </a:r>
          </a:p>
          <a:p>
            <a:r>
              <a:rPr lang="en-US" dirty="0" smtClean="0"/>
              <a:t>Termination of FH leases (especially in the checkerboard).</a:t>
            </a:r>
            <a:endParaRPr lang="en-US"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24</a:t>
            </a:fld>
            <a:endParaRPr lang="en-US" dirty="0"/>
          </a:p>
        </p:txBody>
      </p:sp>
    </p:spTree>
    <p:extLst>
      <p:ext uri="{BB962C8B-B14F-4D97-AF65-F5344CB8AC3E}">
        <p14:creationId xmlns:p14="http://schemas.microsoft.com/office/powerpoint/2010/main" val="35311351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NOTE ON CROWN ROAD ALLOWANCES</a:t>
            </a:r>
            <a:endParaRPr lang="en-US" dirty="0"/>
          </a:p>
        </p:txBody>
      </p:sp>
      <p:sp>
        <p:nvSpPr>
          <p:cNvPr id="3" name="Content Placeholder 2"/>
          <p:cNvSpPr>
            <a:spLocks noGrp="1"/>
          </p:cNvSpPr>
          <p:nvPr>
            <p:ph idx="1"/>
          </p:nvPr>
        </p:nvSpPr>
        <p:spPr/>
        <p:txBody>
          <a:bodyPr>
            <a:normAutofit/>
          </a:bodyPr>
          <a:lstStyle/>
          <a:p>
            <a:pPr lvl="0"/>
            <a:r>
              <a:rPr lang="en-US" dirty="0"/>
              <a:t>Crown road allowance issues </a:t>
            </a:r>
            <a:r>
              <a:rPr lang="en-US" dirty="0" smtClean="0"/>
              <a:t>can </a:t>
            </a:r>
            <a:r>
              <a:rPr lang="en-US" dirty="0"/>
              <a:t>complicate </a:t>
            </a:r>
            <a:r>
              <a:rPr lang="en-US" dirty="0" smtClean="0"/>
              <a:t>matters.</a:t>
            </a:r>
          </a:p>
          <a:p>
            <a:pPr lvl="0"/>
            <a:r>
              <a:rPr lang="en-US" dirty="0" smtClean="0"/>
              <a:t>Generally, you cannot terminate a well (bottom hole) in a Crown road allowance</a:t>
            </a:r>
          </a:p>
          <a:p>
            <a:pPr lvl="0"/>
            <a:r>
              <a:rPr lang="en-US" dirty="0" smtClean="0"/>
              <a:t>See Information Letter 2015-41.</a:t>
            </a:r>
            <a:endParaRPr lang="en-US"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25</a:t>
            </a:fld>
            <a:endParaRPr lang="en-US" dirty="0"/>
          </a:p>
        </p:txBody>
      </p:sp>
    </p:spTree>
    <p:extLst>
      <p:ext uri="{BB962C8B-B14F-4D97-AF65-F5344CB8AC3E}">
        <p14:creationId xmlns:p14="http://schemas.microsoft.com/office/powerpoint/2010/main" val="3363647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AGREEMENTS ARE GOOD</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Trespass issues can, of course, be avoided by smart landmen conducting prior due diligence on the path of the productive HZ segment of the well.  If unleased corners are identified you have many options:</a:t>
            </a:r>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26</a:t>
            </a:fld>
            <a:endParaRPr lang="en-US" dirty="0"/>
          </a:p>
        </p:txBody>
      </p:sp>
    </p:spTree>
    <p:extLst>
      <p:ext uri="{BB962C8B-B14F-4D97-AF65-F5344CB8AC3E}">
        <p14:creationId xmlns:p14="http://schemas.microsoft.com/office/powerpoint/2010/main" val="36247612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AGREEMENTS ARE GOOD</a:t>
            </a:r>
            <a:endParaRPr lang="en-US" dirty="0"/>
          </a:p>
        </p:txBody>
      </p:sp>
      <p:sp>
        <p:nvSpPr>
          <p:cNvPr id="3" name="Content Placeholder 2"/>
          <p:cNvSpPr>
            <a:spLocks noGrp="1"/>
          </p:cNvSpPr>
          <p:nvPr>
            <p:ph idx="1"/>
          </p:nvPr>
        </p:nvSpPr>
        <p:spPr/>
        <p:txBody>
          <a:bodyPr>
            <a:normAutofit/>
          </a:bodyPr>
          <a:lstStyle/>
          <a:p>
            <a:r>
              <a:rPr lang="en-US" dirty="0" smtClean="0"/>
              <a:t> Lease open Crown</a:t>
            </a:r>
          </a:p>
          <a:p>
            <a:r>
              <a:rPr lang="en-US" dirty="0" smtClean="0"/>
              <a:t>For TP leased corners:</a:t>
            </a:r>
          </a:p>
          <a:p>
            <a:pPr lvl="1"/>
            <a:r>
              <a:rPr lang="en-US" dirty="0" smtClean="0"/>
              <a:t>Pooling / production allocation agreements</a:t>
            </a:r>
          </a:p>
          <a:p>
            <a:pPr lvl="1"/>
            <a:r>
              <a:rPr lang="en-US" dirty="0" smtClean="0"/>
              <a:t>Swap lands (or even strips of land)</a:t>
            </a:r>
          </a:p>
          <a:p>
            <a:pPr lvl="1"/>
            <a:r>
              <a:rPr lang="en-US" dirty="0" smtClean="0"/>
              <a:t>Development Agreements</a:t>
            </a:r>
          </a:p>
          <a:p>
            <a:pPr lvl="1"/>
            <a:r>
              <a:rPr lang="en-US" dirty="0" smtClean="0"/>
              <a:t>Right to Produce Agreements</a:t>
            </a:r>
          </a:p>
          <a:p>
            <a:endParaRPr lang="en-US"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27</a:t>
            </a:fld>
            <a:endParaRPr lang="en-US" dirty="0"/>
          </a:p>
        </p:txBody>
      </p:sp>
    </p:spTree>
    <p:extLst>
      <p:ext uri="{BB962C8B-B14F-4D97-AF65-F5344CB8AC3E}">
        <p14:creationId xmlns:p14="http://schemas.microsoft.com/office/powerpoint/2010/main" val="1525232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SOMETIMES FOLKS ARE DICKS</a:t>
            </a:r>
            <a:endParaRPr lang="en-US" dirty="0"/>
          </a:p>
        </p:txBody>
      </p:sp>
      <p:sp>
        <p:nvSpPr>
          <p:cNvPr id="3" name="Content Placeholder 2"/>
          <p:cNvSpPr>
            <a:spLocks noGrp="1"/>
          </p:cNvSpPr>
          <p:nvPr>
            <p:ph idx="1"/>
          </p:nvPr>
        </p:nvSpPr>
        <p:spPr/>
        <p:txBody>
          <a:bodyPr>
            <a:normAutofit/>
          </a:bodyPr>
          <a:lstStyle/>
          <a:p>
            <a:r>
              <a:rPr lang="en-US" dirty="0" smtClean="0"/>
              <a:t>But alas, in a competitive basin, especially where the corner is small and ergo the production allocation is small, a TP lessee of a corner may tell you to pound salt.</a:t>
            </a:r>
          </a:p>
          <a:p>
            <a:r>
              <a:rPr lang="en-US" dirty="0" smtClean="0"/>
              <a:t>Actually, they may just always tells you to pound salt cuz they don’t like you.</a:t>
            </a:r>
            <a:endParaRPr lang="en-US"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28</a:t>
            </a:fld>
            <a:endParaRPr lang="en-US" dirty="0"/>
          </a:p>
        </p:txBody>
      </p:sp>
    </p:spTree>
    <p:extLst>
      <p:ext uri="{BB962C8B-B14F-4D97-AF65-F5344CB8AC3E}">
        <p14:creationId xmlns:p14="http://schemas.microsoft.com/office/powerpoint/2010/main" val="2064718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 COMPULSORY UNITIZATION IN ALBERTA</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In Alberta, we </a:t>
            </a:r>
            <a:r>
              <a:rPr lang="en-US" i="1" dirty="0" smtClean="0"/>
              <a:t>still</a:t>
            </a:r>
            <a:r>
              <a:rPr lang="en-US" dirty="0" smtClean="0"/>
              <a:t> have no mechanism to compulsory pool the productive HZ section through an AER process.</a:t>
            </a:r>
          </a:p>
          <a:p>
            <a:pPr marL="0" indent="0">
              <a:buNone/>
            </a:pPr>
            <a:endParaRPr lang="en-US" dirty="0"/>
          </a:p>
          <a:p>
            <a:pPr marL="0" indent="0">
              <a:buNone/>
            </a:pPr>
            <a:r>
              <a:rPr lang="en-US" dirty="0" smtClean="0"/>
              <a:t>Draft change to the regs was penned in the 1950s but never proclaimed.  Don’t get me started.</a:t>
            </a:r>
            <a:endParaRPr lang="en-US"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29</a:t>
            </a:fld>
            <a:endParaRPr lang="en-US" dirty="0"/>
          </a:p>
        </p:txBody>
      </p:sp>
    </p:spTree>
    <p:extLst>
      <p:ext uri="{BB962C8B-B14F-4D97-AF65-F5344CB8AC3E}">
        <p14:creationId xmlns:p14="http://schemas.microsoft.com/office/powerpoint/2010/main" val="362420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On the flip side, my maleficence has provided me with the maximum amount of time to consider what really matters to me this year.</a:t>
            </a:r>
          </a:p>
          <a:p>
            <a:pPr marL="0" indent="0">
              <a:buNone/>
            </a:pPr>
            <a:endParaRPr lang="en-US" dirty="0"/>
          </a:p>
          <a:p>
            <a:pPr marL="0" indent="0">
              <a:buNone/>
            </a:pPr>
            <a:r>
              <a:rPr lang="en-US" dirty="0" smtClean="0"/>
              <a:t>The result is the following 3 topics:</a:t>
            </a:r>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3</a:t>
            </a:fld>
            <a:endParaRPr lang="en-US" dirty="0"/>
          </a:p>
        </p:txBody>
      </p:sp>
    </p:spTree>
    <p:extLst>
      <p:ext uri="{BB962C8B-B14F-4D97-AF65-F5344CB8AC3E}">
        <p14:creationId xmlns:p14="http://schemas.microsoft.com/office/powerpoint/2010/main" val="29589137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DRILLING THROUGH IS FINE?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This gets us to the fun part.</a:t>
            </a:r>
          </a:p>
          <a:p>
            <a:r>
              <a:rPr lang="en-US" dirty="0" smtClean="0"/>
              <a:t>Drilling and producing </a:t>
            </a:r>
            <a:r>
              <a:rPr lang="en-US" b="1" dirty="0" smtClean="0">
                <a:solidFill>
                  <a:srgbClr val="FF0000"/>
                </a:solidFill>
              </a:rPr>
              <a:t>in</a:t>
            </a:r>
            <a:r>
              <a:rPr lang="en-US" dirty="0" smtClean="0"/>
              <a:t> unleased tenure is trespass.</a:t>
            </a:r>
          </a:p>
          <a:p>
            <a:endParaRPr lang="en-US" dirty="0" smtClean="0"/>
          </a:p>
          <a:p>
            <a:r>
              <a:rPr lang="en-US" dirty="0" smtClean="0"/>
              <a:t>But drilling </a:t>
            </a:r>
            <a:r>
              <a:rPr lang="en-US" b="1" dirty="0" smtClean="0">
                <a:solidFill>
                  <a:srgbClr val="00B050"/>
                </a:solidFill>
              </a:rPr>
              <a:t>through</a:t>
            </a:r>
            <a:r>
              <a:rPr lang="en-US" dirty="0" smtClean="0"/>
              <a:t> unleased tenure is kind of, sort of, fine.</a:t>
            </a:r>
            <a:endParaRPr lang="en-US"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30</a:t>
            </a:fld>
            <a:endParaRPr lang="en-US" dirty="0"/>
          </a:p>
        </p:txBody>
      </p:sp>
    </p:spTree>
    <p:extLst>
      <p:ext uri="{BB962C8B-B14F-4D97-AF65-F5344CB8AC3E}">
        <p14:creationId xmlns:p14="http://schemas.microsoft.com/office/powerpoint/2010/main" val="14912071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 SLEEVE AND A PRAYER</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Full disclosure - I know absolutely nothing about how HZ wells are physically drilled, completed and fracked.</a:t>
            </a:r>
          </a:p>
          <a:p>
            <a:pPr marL="0" indent="0">
              <a:buNone/>
            </a:pPr>
            <a:endParaRPr lang="en-US" dirty="0"/>
          </a:p>
          <a:p>
            <a:pPr marL="0" indent="0">
              <a:buNone/>
            </a:pPr>
            <a:r>
              <a:rPr lang="en-US" dirty="0" smtClean="0"/>
              <a:t>But I have heard that folks in the Montney are able to put </a:t>
            </a:r>
            <a:r>
              <a:rPr lang="en-US" i="1" dirty="0" smtClean="0">
                <a:solidFill>
                  <a:srgbClr val="00B050"/>
                </a:solidFill>
              </a:rPr>
              <a:t>sleeves</a:t>
            </a:r>
            <a:r>
              <a:rPr lang="en-US" dirty="0"/>
              <a:t> </a:t>
            </a:r>
            <a:r>
              <a:rPr lang="en-US" dirty="0" smtClean="0"/>
              <a:t>in the productive HZ segment, which results is </a:t>
            </a:r>
            <a:r>
              <a:rPr lang="en-US" dirty="0" smtClean="0">
                <a:solidFill>
                  <a:srgbClr val="00B050"/>
                </a:solidFill>
              </a:rPr>
              <a:t>no-production</a:t>
            </a:r>
            <a:r>
              <a:rPr lang="en-US" dirty="0" smtClean="0"/>
              <a:t> being obtained from that part of the wellbore cutting the corner. Clever.</a:t>
            </a:r>
            <a:endParaRPr lang="en-US"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31</a:t>
            </a:fld>
            <a:endParaRPr lang="en-US" dirty="0"/>
          </a:p>
        </p:txBody>
      </p:sp>
    </p:spTree>
    <p:extLst>
      <p:ext uri="{BB962C8B-B14F-4D97-AF65-F5344CB8AC3E}">
        <p14:creationId xmlns:p14="http://schemas.microsoft.com/office/powerpoint/2010/main" val="2135862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AEM GUIDE</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The Guide is pretty clear:</a:t>
            </a:r>
          </a:p>
          <a:p>
            <a:pPr marL="0" indent="0">
              <a:buNone/>
            </a:pPr>
            <a:r>
              <a:rPr lang="en-US" b="1" dirty="0"/>
              <a:t>Accessing Your Leased Rights</a:t>
            </a:r>
            <a:r>
              <a:rPr lang="en-US" dirty="0"/>
              <a:t> </a:t>
            </a:r>
          </a:p>
          <a:p>
            <a:pPr marL="0" indent="0">
              <a:buNone/>
            </a:pPr>
            <a:r>
              <a:rPr lang="en-US" dirty="0">
                <a:solidFill>
                  <a:srgbClr val="00B050"/>
                </a:solidFill>
              </a:rPr>
              <a:t>You are allowed to drill through the unleased Crown mineral rights to get to your leased mineral rights. </a:t>
            </a:r>
            <a:r>
              <a:rPr lang="en-US" dirty="0"/>
              <a:t>Logging and taking samples as required by the Regulator is permitted. You cannot test, terminate in or produce from Crown mineral rights not covered by a Crown mineral agreement or CMA </a:t>
            </a:r>
            <a:r>
              <a:rPr lang="en-US" dirty="0" smtClean="0"/>
              <a:t>authorization. </a:t>
            </a:r>
            <a:endParaRPr lang="en-US"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32</a:t>
            </a:fld>
            <a:endParaRPr lang="en-US" dirty="0"/>
          </a:p>
        </p:txBody>
      </p:sp>
    </p:spTree>
    <p:extLst>
      <p:ext uri="{BB962C8B-B14F-4D97-AF65-F5344CB8AC3E}">
        <p14:creationId xmlns:p14="http://schemas.microsoft.com/office/powerpoint/2010/main" val="5941871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M&amp;M ACT</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smtClean="0"/>
              <a:t>The M&amp;M Act is also pretty clear:</a:t>
            </a:r>
          </a:p>
          <a:p>
            <a:pPr marL="0" indent="0">
              <a:buNone/>
            </a:pPr>
            <a:r>
              <a:rPr lang="en-US" b="1" dirty="0"/>
              <a:t>Right to work through the pore space and minerals outside tract</a:t>
            </a:r>
            <a:endParaRPr lang="en-US" dirty="0"/>
          </a:p>
          <a:p>
            <a:pPr marL="0" indent="0">
              <a:buNone/>
            </a:pPr>
            <a:r>
              <a:rPr lang="en-US" b="1" dirty="0"/>
              <a:t>59(1) </a:t>
            </a:r>
            <a:r>
              <a:rPr lang="en-US" dirty="0"/>
              <a:t>Any person who has the right to any mineral or the right to</a:t>
            </a:r>
          </a:p>
          <a:p>
            <a:pPr marL="0" indent="0">
              <a:buNone/>
            </a:pPr>
            <a:r>
              <a:rPr lang="en-US" dirty="0"/>
              <a:t>work it in a tract and who has obtained a licence under the </a:t>
            </a:r>
            <a:r>
              <a:rPr lang="en-US" i="1" dirty="0"/>
              <a:t>Oil and</a:t>
            </a:r>
            <a:endParaRPr lang="en-US" dirty="0"/>
          </a:p>
          <a:p>
            <a:pPr marL="0" indent="0">
              <a:buNone/>
            </a:pPr>
            <a:r>
              <a:rPr lang="en-US" i="1" dirty="0"/>
              <a:t>Gas Conservation Act </a:t>
            </a:r>
            <a:r>
              <a:rPr lang="en-US" dirty="0"/>
              <a:t>to drill a well for the recovery of the mineral</a:t>
            </a:r>
          </a:p>
          <a:p>
            <a:pPr marL="0" indent="0">
              <a:buNone/>
            </a:pPr>
            <a:r>
              <a:rPr lang="en-US" dirty="0"/>
              <a:t>may, if the orifice of the well is located outside the tract, </a:t>
            </a:r>
            <a:r>
              <a:rPr lang="en-US" dirty="0">
                <a:solidFill>
                  <a:srgbClr val="FF0000"/>
                </a:solidFill>
              </a:rPr>
              <a:t>work</a:t>
            </a:r>
          </a:p>
          <a:p>
            <a:pPr marL="0" indent="0">
              <a:buNone/>
            </a:pPr>
            <a:r>
              <a:rPr lang="en-US" dirty="0">
                <a:solidFill>
                  <a:srgbClr val="FF0000"/>
                </a:solidFill>
              </a:rPr>
              <a:t>through the pore space and all minerals outside the tract to the</a:t>
            </a:r>
          </a:p>
          <a:p>
            <a:pPr marL="0" indent="0">
              <a:buNone/>
            </a:pPr>
            <a:r>
              <a:rPr lang="en-US" dirty="0">
                <a:solidFill>
                  <a:srgbClr val="FF0000"/>
                </a:solidFill>
              </a:rPr>
              <a:t>extent necessary to obtain the person’s mineral for the recovery of</a:t>
            </a:r>
          </a:p>
          <a:p>
            <a:pPr marL="0" indent="0">
              <a:buNone/>
            </a:pPr>
            <a:r>
              <a:rPr lang="en-US" dirty="0">
                <a:solidFill>
                  <a:srgbClr val="FF0000"/>
                </a:solidFill>
              </a:rPr>
              <a:t>which the licence was granted</a:t>
            </a:r>
            <a:r>
              <a:rPr lang="en-US" dirty="0"/>
              <a:t>, </a:t>
            </a:r>
            <a:r>
              <a:rPr lang="en-US" b="1" dirty="0">
                <a:solidFill>
                  <a:srgbClr val="00B050"/>
                </a:solidFill>
              </a:rPr>
              <a:t>without permission from or</a:t>
            </a:r>
          </a:p>
          <a:p>
            <a:pPr marL="0" indent="0">
              <a:buNone/>
            </a:pPr>
            <a:r>
              <a:rPr lang="en-US" b="1" dirty="0">
                <a:solidFill>
                  <a:srgbClr val="00B050"/>
                </a:solidFill>
              </a:rPr>
              <a:t>compensation to any other person for the right to work through the</a:t>
            </a:r>
          </a:p>
          <a:p>
            <a:pPr marL="0" indent="0">
              <a:buNone/>
            </a:pPr>
            <a:r>
              <a:rPr lang="en-US" b="1" dirty="0">
                <a:solidFill>
                  <a:srgbClr val="00B050"/>
                </a:solidFill>
              </a:rPr>
              <a:t>pore space or the minerals outside the tract, subject</a:t>
            </a:r>
            <a:r>
              <a:rPr lang="en-US" dirty="0"/>
              <a:t>, however, to</a:t>
            </a:r>
          </a:p>
          <a:p>
            <a:pPr marL="0" indent="0">
              <a:buNone/>
            </a:pPr>
            <a:r>
              <a:rPr lang="en-US" dirty="0"/>
              <a:t>this Act and the provisions of any other Act affecting the exercise</a:t>
            </a:r>
          </a:p>
          <a:p>
            <a:pPr marL="0" indent="0">
              <a:buNone/>
            </a:pPr>
            <a:r>
              <a:rPr lang="en-US" dirty="0"/>
              <a:t>of that right.</a:t>
            </a:r>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33</a:t>
            </a:fld>
            <a:endParaRPr lang="en-US" dirty="0"/>
          </a:p>
        </p:txBody>
      </p:sp>
    </p:spTree>
    <p:extLst>
      <p:ext uri="{BB962C8B-B14F-4D97-AF65-F5344CB8AC3E}">
        <p14:creationId xmlns:p14="http://schemas.microsoft.com/office/powerpoint/2010/main" val="27799272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RIGHT TO WORK MATTERS</a:t>
            </a:r>
            <a:endParaRPr lang="en-US" dirty="0"/>
          </a:p>
        </p:txBody>
      </p:sp>
      <p:sp>
        <p:nvSpPr>
          <p:cNvPr id="3" name="Content Placeholder 2"/>
          <p:cNvSpPr>
            <a:spLocks noGrp="1"/>
          </p:cNvSpPr>
          <p:nvPr>
            <p:ph idx="1"/>
          </p:nvPr>
        </p:nvSpPr>
        <p:spPr/>
        <p:txBody>
          <a:bodyPr>
            <a:normAutofit fontScale="70000" lnSpcReduction="20000"/>
          </a:bodyPr>
          <a:lstStyle/>
          <a:p>
            <a:pPr marL="0" lvl="0" indent="0">
              <a:buNone/>
            </a:pPr>
            <a:r>
              <a:rPr lang="en-US" dirty="0" smtClean="0"/>
              <a:t>Section 59 of the M&amp;M Act originated </a:t>
            </a:r>
            <a:r>
              <a:rPr lang="en-US" dirty="0"/>
              <a:t>long ago to deal with the obvious need to drill vertical wells through </a:t>
            </a:r>
            <a:r>
              <a:rPr lang="en-US" dirty="0" smtClean="0"/>
              <a:t>unleased shallow </a:t>
            </a:r>
            <a:r>
              <a:rPr lang="en-US" dirty="0"/>
              <a:t>rights into leased deep rights</a:t>
            </a:r>
            <a:r>
              <a:rPr lang="en-US" dirty="0" smtClean="0"/>
              <a:t>.</a:t>
            </a:r>
          </a:p>
          <a:p>
            <a:pPr lvl="0"/>
            <a:endParaRPr lang="en-US" dirty="0"/>
          </a:p>
          <a:p>
            <a:pPr marL="0" lvl="0" indent="0">
              <a:buNone/>
            </a:pPr>
            <a:r>
              <a:rPr lang="en-US" dirty="0" smtClean="0"/>
              <a:t>It essentially codifies the </a:t>
            </a:r>
            <a:r>
              <a:rPr lang="en-US" i="1" dirty="0" smtClean="0"/>
              <a:t>right to work</a:t>
            </a:r>
            <a:r>
              <a:rPr lang="en-US" dirty="0"/>
              <a:t> </a:t>
            </a:r>
            <a:r>
              <a:rPr lang="en-US" dirty="0" smtClean="0"/>
              <a:t>discussion in the </a:t>
            </a:r>
            <a:r>
              <a:rPr lang="en-US" i="1" dirty="0" smtClean="0"/>
              <a:t>Borys</a:t>
            </a:r>
            <a:r>
              <a:rPr lang="en-US" dirty="0" smtClean="0"/>
              <a:t> decision from long, long ago.  Borys dealt with the issue of passing through surface tenure to get to mineral tenure, but the logic is the same.  Inherent in the </a:t>
            </a:r>
            <a:r>
              <a:rPr lang="en-US" i="1" dirty="0" smtClean="0"/>
              <a:t>right to work</a:t>
            </a:r>
            <a:r>
              <a:rPr lang="en-US" dirty="0" smtClean="0"/>
              <a:t> a mineral tenure is the ability to access that tenure via access through the surface tenure.  To do otherwise would sterilize a property right, which the law abhors.</a:t>
            </a:r>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34</a:t>
            </a:fld>
            <a:endParaRPr lang="en-US" dirty="0"/>
          </a:p>
        </p:txBody>
      </p:sp>
    </p:spTree>
    <p:extLst>
      <p:ext uri="{BB962C8B-B14F-4D97-AF65-F5344CB8AC3E}">
        <p14:creationId xmlns:p14="http://schemas.microsoft.com/office/powerpoint/2010/main" val="32734882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RIGHT TO WORK MATTERS</a:t>
            </a:r>
          </a:p>
        </p:txBody>
      </p:sp>
      <p:sp>
        <p:nvSpPr>
          <p:cNvPr id="3" name="Content Placeholder 2"/>
          <p:cNvSpPr>
            <a:spLocks noGrp="1"/>
          </p:cNvSpPr>
          <p:nvPr>
            <p:ph idx="1"/>
          </p:nvPr>
        </p:nvSpPr>
        <p:spPr/>
        <p:txBody>
          <a:bodyPr>
            <a:normAutofit lnSpcReduction="10000"/>
          </a:bodyPr>
          <a:lstStyle/>
          <a:p>
            <a:pPr marL="0" lvl="0" indent="0">
              <a:buNone/>
            </a:pPr>
            <a:r>
              <a:rPr lang="en-US" dirty="0" smtClean="0"/>
              <a:t>In </a:t>
            </a:r>
            <a:r>
              <a:rPr lang="en-US" dirty="0"/>
              <a:t>my view, </a:t>
            </a:r>
            <a:r>
              <a:rPr lang="en-US" dirty="0" smtClean="0"/>
              <a:t>these concepts apply </a:t>
            </a:r>
            <a:r>
              <a:rPr lang="en-US" dirty="0"/>
              <a:t>equally to HZ wells.  Sadly, I am aware of no case law or AER guidance clarifying this section for HZ drilling </a:t>
            </a:r>
            <a:r>
              <a:rPr lang="en-US" dirty="0" smtClean="0"/>
              <a:t>through issues.  Although I am aware of a few threats by TPs to go to the AER to challenge the well license for a well cutting corners.</a:t>
            </a:r>
            <a:endParaRPr lang="en-US"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35</a:t>
            </a:fld>
            <a:endParaRPr lang="en-US" dirty="0"/>
          </a:p>
        </p:txBody>
      </p:sp>
    </p:spTree>
    <p:extLst>
      <p:ext uri="{BB962C8B-B14F-4D97-AF65-F5344CB8AC3E}">
        <p14:creationId xmlns:p14="http://schemas.microsoft.com/office/powerpoint/2010/main" val="20089511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BUT ITS COMPLICATED</a:t>
            </a:r>
            <a:endParaRPr lang="en-US" dirty="0"/>
          </a:p>
        </p:txBody>
      </p:sp>
      <p:sp>
        <p:nvSpPr>
          <p:cNvPr id="3" name="Content Placeholder 2"/>
          <p:cNvSpPr>
            <a:spLocks noGrp="1"/>
          </p:cNvSpPr>
          <p:nvPr>
            <p:ph idx="1"/>
          </p:nvPr>
        </p:nvSpPr>
        <p:spPr/>
        <p:txBody>
          <a:bodyPr>
            <a:normAutofit fontScale="70000" lnSpcReduction="20000"/>
          </a:bodyPr>
          <a:lstStyle/>
          <a:p>
            <a:pPr marL="0" lvl="0" indent="0">
              <a:buNone/>
            </a:pPr>
            <a:r>
              <a:rPr lang="en-US" dirty="0" smtClean="0"/>
              <a:t>The right to work is super great.  But there are common law and statutory limits to all good things.</a:t>
            </a:r>
          </a:p>
          <a:p>
            <a:pPr marL="0" lvl="0" indent="0">
              <a:buNone/>
            </a:pPr>
            <a:endParaRPr lang="en-US" dirty="0"/>
          </a:p>
          <a:p>
            <a:pPr marL="0" lvl="0" indent="0">
              <a:buNone/>
            </a:pPr>
            <a:r>
              <a:rPr lang="en-US" dirty="0" smtClean="0"/>
              <a:t>Think municipal law banning surface leases and wellsites inside City limits.  Unlike say, God fearing places like Oklahoma City where you can see a pump jack next to a park.</a:t>
            </a:r>
          </a:p>
          <a:p>
            <a:pPr marL="0" lvl="0" indent="0">
              <a:buNone/>
            </a:pPr>
            <a:endParaRPr lang="en-US" dirty="0"/>
          </a:p>
          <a:p>
            <a:pPr marL="0" lvl="0" indent="0">
              <a:buNone/>
            </a:pPr>
            <a:r>
              <a:rPr lang="en-US" dirty="0" smtClean="0"/>
              <a:t>Things get even more complicated when you drill through TP held rights.</a:t>
            </a:r>
            <a:endParaRPr lang="en-US"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36</a:t>
            </a:fld>
            <a:endParaRPr lang="en-US" dirty="0"/>
          </a:p>
        </p:txBody>
      </p:sp>
    </p:spTree>
    <p:extLst>
      <p:ext uri="{BB962C8B-B14F-4D97-AF65-F5344CB8AC3E}">
        <p14:creationId xmlns:p14="http://schemas.microsoft.com/office/powerpoint/2010/main" val="33151548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DO NO HARM – COMMON LAW</a:t>
            </a:r>
            <a:endParaRPr lang="en-US" dirty="0"/>
          </a:p>
        </p:txBody>
      </p:sp>
      <p:sp>
        <p:nvSpPr>
          <p:cNvPr id="3" name="Content Placeholder 2"/>
          <p:cNvSpPr>
            <a:spLocks noGrp="1"/>
          </p:cNvSpPr>
          <p:nvPr>
            <p:ph idx="1"/>
          </p:nvPr>
        </p:nvSpPr>
        <p:spPr/>
        <p:txBody>
          <a:bodyPr>
            <a:normAutofit/>
          </a:bodyPr>
          <a:lstStyle/>
          <a:p>
            <a:pPr marL="0" lvl="0" indent="0">
              <a:buNone/>
            </a:pPr>
            <a:r>
              <a:rPr lang="en-US" dirty="0" smtClean="0"/>
              <a:t>Property law requires that a person cause no harm to another’s property.</a:t>
            </a:r>
          </a:p>
          <a:p>
            <a:pPr marL="0" lvl="0" indent="0">
              <a:buNone/>
            </a:pPr>
            <a:endParaRPr lang="en-US" dirty="0"/>
          </a:p>
          <a:p>
            <a:pPr marL="0" lvl="0" indent="0">
              <a:buNone/>
            </a:pPr>
            <a:r>
              <a:rPr lang="en-US" dirty="0" smtClean="0"/>
              <a:t>For drilling through issues, this creates a requirement to not cause </a:t>
            </a:r>
            <a:r>
              <a:rPr lang="en-US" dirty="0" smtClean="0">
                <a:solidFill>
                  <a:srgbClr val="FF0000"/>
                </a:solidFill>
              </a:rPr>
              <a:t>damage or waste</a:t>
            </a:r>
            <a:r>
              <a:rPr lang="en-US" dirty="0" smtClean="0"/>
              <a:t> to the TP tenure.</a:t>
            </a:r>
            <a:endParaRPr lang="en-US"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37</a:t>
            </a:fld>
            <a:endParaRPr lang="en-US" dirty="0"/>
          </a:p>
        </p:txBody>
      </p:sp>
    </p:spTree>
    <p:extLst>
      <p:ext uri="{BB962C8B-B14F-4D97-AF65-F5344CB8AC3E}">
        <p14:creationId xmlns:p14="http://schemas.microsoft.com/office/powerpoint/2010/main" val="8500461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DO NOT HARM - OGCA</a:t>
            </a:r>
            <a:endParaRPr lang="en-US" dirty="0"/>
          </a:p>
        </p:txBody>
      </p:sp>
      <p:sp>
        <p:nvSpPr>
          <p:cNvPr id="3" name="Content Placeholder 2"/>
          <p:cNvSpPr>
            <a:spLocks noGrp="1"/>
          </p:cNvSpPr>
          <p:nvPr>
            <p:ph idx="1"/>
          </p:nvPr>
        </p:nvSpPr>
        <p:spPr>
          <a:xfrm>
            <a:off x="643498" y="1133977"/>
            <a:ext cx="7820925" cy="3394472"/>
          </a:xfrm>
        </p:spPr>
        <p:txBody>
          <a:bodyPr>
            <a:noAutofit/>
          </a:bodyPr>
          <a:lstStyle/>
          <a:p>
            <a:pPr marL="0" indent="0">
              <a:buNone/>
            </a:pPr>
            <a:r>
              <a:rPr lang="en-US" sz="1600" dirty="0" smtClean="0"/>
              <a:t>This principle is codified </a:t>
            </a:r>
            <a:r>
              <a:rPr lang="en-US" sz="1600" b="1" dirty="0" smtClean="0"/>
              <a:t>and expanded </a:t>
            </a:r>
            <a:r>
              <a:rPr lang="en-US" sz="1600" dirty="0" smtClean="0"/>
              <a:t>under section 2 of the </a:t>
            </a:r>
            <a:r>
              <a:rPr lang="en-US" sz="1600" i="1" dirty="0" smtClean="0"/>
              <a:t>Oil and Gas Conservation Act </a:t>
            </a:r>
            <a:r>
              <a:rPr lang="en-US" sz="1600" dirty="0" smtClean="0"/>
              <a:t>(OGCA):</a:t>
            </a:r>
          </a:p>
          <a:p>
            <a:r>
              <a:rPr lang="en-US" sz="1400" b="1" dirty="0" smtClean="0"/>
              <a:t>Purposes </a:t>
            </a:r>
            <a:r>
              <a:rPr lang="en-US" sz="1400" b="1" dirty="0"/>
              <a:t>of Act</a:t>
            </a:r>
          </a:p>
          <a:p>
            <a:r>
              <a:rPr lang="en-US" sz="1400" b="1" dirty="0"/>
              <a:t>4</a:t>
            </a:r>
            <a:r>
              <a:rPr lang="en-US" sz="1400" dirty="0"/>
              <a:t>   The purposes of this Act are</a:t>
            </a:r>
          </a:p>
          <a:p>
            <a:pPr marL="0" indent="0">
              <a:buNone/>
            </a:pPr>
            <a:r>
              <a:rPr lang="en-US" sz="1400" dirty="0"/>
              <a:t>	</a:t>
            </a:r>
            <a:r>
              <a:rPr lang="en-US" sz="1400" dirty="0" smtClean="0"/>
              <a:t> </a:t>
            </a:r>
            <a:r>
              <a:rPr lang="en-US" sz="1400" dirty="0"/>
              <a:t>(a)    to </a:t>
            </a:r>
            <a:r>
              <a:rPr lang="en-US" sz="1400" b="1" dirty="0">
                <a:solidFill>
                  <a:srgbClr val="FF0000"/>
                </a:solidFill>
              </a:rPr>
              <a:t>effect the conservation of, and to prevent the waste of, the oil and gas resources </a:t>
            </a:r>
            <a:r>
              <a:rPr lang="en-US" sz="1400" dirty="0"/>
              <a:t>of </a:t>
            </a:r>
            <a:r>
              <a:rPr lang="en-US" sz="1400" dirty="0" smtClean="0"/>
              <a:t>	Alberta</a:t>
            </a:r>
            <a:r>
              <a:rPr lang="en-US" sz="1400" dirty="0"/>
              <a:t>;</a:t>
            </a:r>
          </a:p>
          <a:p>
            <a:pPr marL="0" indent="0">
              <a:buNone/>
            </a:pPr>
            <a:r>
              <a:rPr lang="en-US" sz="1400" dirty="0" smtClean="0"/>
              <a:t>	(</a:t>
            </a:r>
            <a:r>
              <a:rPr lang="en-US" sz="1400" dirty="0"/>
              <a:t>b)    to secure the observance of </a:t>
            </a:r>
            <a:r>
              <a:rPr lang="en-US" sz="1400" dirty="0">
                <a:solidFill>
                  <a:srgbClr val="FF0000"/>
                </a:solidFill>
              </a:rPr>
              <a:t>safe and efficient practices in the locating</a:t>
            </a:r>
            <a:r>
              <a:rPr lang="en-US" sz="1400" dirty="0"/>
              <a:t>, spacing, drilling, </a:t>
            </a:r>
            <a:r>
              <a:rPr lang="en-US" sz="1400" dirty="0" smtClean="0"/>
              <a:t>	equipping</a:t>
            </a:r>
            <a:r>
              <a:rPr lang="en-US" sz="1400" dirty="0"/>
              <a:t>, constructing, </a:t>
            </a:r>
            <a:r>
              <a:rPr lang="en-US" sz="1400" dirty="0" smtClean="0"/>
              <a:t>	completing, reworking</a:t>
            </a:r>
            <a:r>
              <a:rPr lang="en-US" sz="1400" dirty="0"/>
              <a:t>, testing, operating, maintenance, repair, </a:t>
            </a:r>
            <a:r>
              <a:rPr lang="en-US" sz="1400" dirty="0" smtClean="0"/>
              <a:t>	suspension </a:t>
            </a:r>
            <a:r>
              <a:rPr lang="en-US" sz="1400" dirty="0"/>
              <a:t>and abandonment </a:t>
            </a:r>
            <a:r>
              <a:rPr lang="en-US" sz="1400" dirty="0">
                <a:solidFill>
                  <a:srgbClr val="FF0000"/>
                </a:solidFill>
              </a:rPr>
              <a:t>of wells </a:t>
            </a:r>
            <a:r>
              <a:rPr lang="en-US" sz="1400" dirty="0"/>
              <a:t>and facilities and in </a:t>
            </a:r>
            <a:r>
              <a:rPr lang="en-US" sz="1400" dirty="0" smtClean="0"/>
              <a:t>operations </a:t>
            </a:r>
            <a:r>
              <a:rPr lang="en-US" sz="1400" dirty="0"/>
              <a:t>for </a:t>
            </a:r>
            <a:r>
              <a:rPr lang="en-US" sz="1400" dirty="0" smtClean="0"/>
              <a:t>the production </a:t>
            </a:r>
            <a:r>
              <a:rPr lang="en-US" sz="1400" dirty="0"/>
              <a:t>of oil </a:t>
            </a:r>
            <a:r>
              <a:rPr lang="en-US" sz="1400" dirty="0" smtClean="0"/>
              <a:t>	and 	gas </a:t>
            </a:r>
            <a:r>
              <a:rPr lang="en-US" sz="1400" dirty="0"/>
              <a:t>or the storage or disposal of substances</a:t>
            </a:r>
            <a:r>
              <a:rPr lang="en-US" sz="1400" dirty="0" smtClean="0"/>
              <a:t>;</a:t>
            </a:r>
          </a:p>
          <a:p>
            <a:pPr marL="0" indent="0">
              <a:buNone/>
            </a:pPr>
            <a:r>
              <a:rPr lang="en-US" sz="1400" dirty="0"/>
              <a:t>	</a:t>
            </a:r>
            <a:r>
              <a:rPr lang="en-US" sz="1400" dirty="0" smtClean="0"/>
              <a:t> (</a:t>
            </a:r>
            <a:r>
              <a:rPr lang="en-US" sz="1400" dirty="0"/>
              <a:t>c)    to provide for the </a:t>
            </a:r>
            <a:r>
              <a:rPr lang="en-US" sz="1400" dirty="0">
                <a:solidFill>
                  <a:srgbClr val="FF0000"/>
                </a:solidFill>
              </a:rPr>
              <a:t>economic, orderly, efficient and responsible development </a:t>
            </a:r>
            <a:r>
              <a:rPr lang="en-US" sz="1400" dirty="0"/>
              <a:t>in the public </a:t>
            </a:r>
            <a:r>
              <a:rPr lang="en-US" sz="1400" dirty="0" smtClean="0"/>
              <a:t>	interest </a:t>
            </a:r>
            <a:r>
              <a:rPr lang="en-US" sz="1400" dirty="0"/>
              <a:t>of the oil and gas </a:t>
            </a:r>
            <a:r>
              <a:rPr lang="en-US" sz="1400" dirty="0" smtClean="0"/>
              <a:t>resources of Alberta; …</a:t>
            </a:r>
          </a:p>
          <a:p>
            <a:pPr marL="0" indent="0">
              <a:buNone/>
            </a:pPr>
            <a:r>
              <a:rPr lang="en-US" sz="1400" dirty="0"/>
              <a:t>	</a:t>
            </a:r>
            <a:r>
              <a:rPr lang="en-US" sz="1400" dirty="0" smtClean="0"/>
              <a:t>(</a:t>
            </a:r>
            <a:r>
              <a:rPr lang="en-US" sz="1400" dirty="0"/>
              <a:t>d)    </a:t>
            </a:r>
            <a:r>
              <a:rPr lang="en-US" sz="1400" b="1" dirty="0">
                <a:solidFill>
                  <a:srgbClr val="FF0000"/>
                </a:solidFill>
              </a:rPr>
              <a:t>to afford each owner the opportunity of obtaining the owner’s share of the production of oil </a:t>
            </a:r>
            <a:r>
              <a:rPr lang="en-US" sz="1400" b="1" dirty="0" smtClean="0">
                <a:solidFill>
                  <a:srgbClr val="FF0000"/>
                </a:solidFill>
              </a:rPr>
              <a:t>	or </a:t>
            </a:r>
            <a:r>
              <a:rPr lang="en-US" sz="1400" b="1" dirty="0">
                <a:solidFill>
                  <a:srgbClr val="FF0000"/>
                </a:solidFill>
              </a:rPr>
              <a:t>gas from any </a:t>
            </a:r>
            <a:r>
              <a:rPr lang="en-US" sz="1400" b="1" dirty="0" smtClean="0">
                <a:solidFill>
                  <a:srgbClr val="FF0000"/>
                </a:solidFill>
              </a:rPr>
              <a:t>pool</a:t>
            </a:r>
            <a:endParaRPr lang="en-US" sz="1400" b="1" dirty="0">
              <a:solidFill>
                <a:srgbClr val="FF0000"/>
              </a:solidFill>
            </a:endParaRPr>
          </a:p>
          <a:p>
            <a:pPr marL="0" indent="0">
              <a:buNone/>
            </a:pPr>
            <a:r>
              <a:rPr lang="en-US" sz="1400" dirty="0" smtClean="0"/>
              <a:t>	</a:t>
            </a:r>
            <a:endParaRPr lang="en-US" sz="1400"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38</a:t>
            </a:fld>
            <a:endParaRPr lang="en-US" dirty="0"/>
          </a:p>
        </p:txBody>
      </p:sp>
    </p:spTree>
    <p:extLst>
      <p:ext uri="{BB962C8B-B14F-4D97-AF65-F5344CB8AC3E}">
        <p14:creationId xmlns:p14="http://schemas.microsoft.com/office/powerpoint/2010/main" val="23233052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EQUITY - OGCA</a:t>
            </a:r>
            <a:endParaRPr lang="en-US" dirty="0"/>
          </a:p>
        </p:txBody>
      </p:sp>
      <p:sp>
        <p:nvSpPr>
          <p:cNvPr id="3" name="Content Placeholder 2"/>
          <p:cNvSpPr>
            <a:spLocks noGrp="1"/>
          </p:cNvSpPr>
          <p:nvPr>
            <p:ph idx="1"/>
          </p:nvPr>
        </p:nvSpPr>
        <p:spPr>
          <a:xfrm>
            <a:off x="643498" y="1133977"/>
            <a:ext cx="7820925" cy="3394472"/>
          </a:xfrm>
        </p:spPr>
        <p:txBody>
          <a:bodyPr>
            <a:noAutofit/>
          </a:bodyPr>
          <a:lstStyle/>
          <a:p>
            <a:r>
              <a:rPr lang="en-US" sz="2800" dirty="0" smtClean="0"/>
              <a:t>The section 4(a) concepts to </a:t>
            </a:r>
            <a:r>
              <a:rPr lang="en-US" sz="2800" dirty="0" smtClean="0">
                <a:solidFill>
                  <a:srgbClr val="FF0000"/>
                </a:solidFill>
              </a:rPr>
              <a:t>promote conservation </a:t>
            </a:r>
            <a:r>
              <a:rPr lang="en-US" sz="2800" dirty="0" smtClean="0"/>
              <a:t>and </a:t>
            </a:r>
            <a:r>
              <a:rPr lang="en-US" sz="2800" dirty="0" smtClean="0">
                <a:solidFill>
                  <a:srgbClr val="FF0000"/>
                </a:solidFill>
              </a:rPr>
              <a:t>prevent waste </a:t>
            </a:r>
            <a:r>
              <a:rPr lang="en-US" sz="2800" dirty="0" smtClean="0"/>
              <a:t>accords with the common law concepts above.</a:t>
            </a:r>
          </a:p>
          <a:p>
            <a:pPr marL="0" indent="0">
              <a:buNone/>
            </a:pPr>
            <a:endParaRPr lang="en-US" sz="2800" dirty="0"/>
          </a:p>
          <a:p>
            <a:r>
              <a:rPr lang="en-US" sz="2800" dirty="0" smtClean="0"/>
              <a:t>In addition the AER is to consider the clause 4(d) </a:t>
            </a:r>
            <a:r>
              <a:rPr lang="en-US" sz="2800" dirty="0" smtClean="0">
                <a:solidFill>
                  <a:srgbClr val="FF0000"/>
                </a:solidFill>
              </a:rPr>
              <a:t>equitable right to produce</a:t>
            </a:r>
            <a:r>
              <a:rPr lang="en-US" sz="2800" dirty="0" smtClean="0"/>
              <a:t>.  This adds complexity to our right to produce stance.	</a:t>
            </a:r>
            <a:endParaRPr lang="en-US" sz="2800"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39</a:t>
            </a:fld>
            <a:endParaRPr lang="en-US" dirty="0"/>
          </a:p>
        </p:txBody>
      </p:sp>
    </p:spTree>
    <p:extLst>
      <p:ext uri="{BB962C8B-B14F-4D97-AF65-F5344CB8AC3E}">
        <p14:creationId xmlns:p14="http://schemas.microsoft.com/office/powerpoint/2010/main" val="763283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1.	Cutting Corners in the Montney</a:t>
            </a:r>
          </a:p>
          <a:p>
            <a:pPr marL="0" indent="0">
              <a:buNone/>
            </a:pPr>
            <a:r>
              <a:rPr lang="en-US" dirty="0" smtClean="0"/>
              <a:t>2.	Financing GORs Redux</a:t>
            </a:r>
          </a:p>
          <a:p>
            <a:pPr marL="0" indent="0">
              <a:buNone/>
            </a:pPr>
            <a:r>
              <a:rPr lang="en-US" dirty="0" smtClean="0"/>
              <a:t>3.	Cure Costs and Assumed </a:t>
            </a:r>
            <a:r>
              <a:rPr lang="en-US" dirty="0" smtClean="0"/>
              <a:t>Contracts</a:t>
            </a:r>
            <a:r>
              <a:rPr lang="en-US" dirty="0"/>
              <a:t> </a:t>
            </a:r>
            <a:r>
              <a:rPr lang="en-US" dirty="0" smtClean="0"/>
              <a:t>(Who </a:t>
            </a:r>
            <a:r>
              <a:rPr lang="en-US" dirty="0" smtClean="0"/>
              <a:t>	Knew) </a:t>
            </a:r>
            <a:endParaRPr lang="en-US"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4</a:t>
            </a:fld>
            <a:endParaRPr lang="en-US" dirty="0"/>
          </a:p>
        </p:txBody>
      </p:sp>
    </p:spTree>
    <p:extLst>
      <p:ext uri="{BB962C8B-B14F-4D97-AF65-F5344CB8AC3E}">
        <p14:creationId xmlns:p14="http://schemas.microsoft.com/office/powerpoint/2010/main" val="14397063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AER HEARING</a:t>
            </a:r>
            <a:endParaRPr lang="en-US" dirty="0"/>
          </a:p>
        </p:txBody>
      </p:sp>
      <p:sp>
        <p:nvSpPr>
          <p:cNvPr id="3" name="Content Placeholder 2"/>
          <p:cNvSpPr>
            <a:spLocks noGrp="1"/>
          </p:cNvSpPr>
          <p:nvPr>
            <p:ph idx="1"/>
          </p:nvPr>
        </p:nvSpPr>
        <p:spPr>
          <a:xfrm>
            <a:off x="643498" y="1133977"/>
            <a:ext cx="7820925" cy="3394472"/>
          </a:xfrm>
        </p:spPr>
        <p:txBody>
          <a:bodyPr>
            <a:noAutofit/>
          </a:bodyPr>
          <a:lstStyle/>
          <a:p>
            <a:r>
              <a:rPr lang="en-US" sz="2800" dirty="0" smtClean="0"/>
              <a:t>An aggrieved TP holder of tenure for the cut corner can initiate an AER hearing to re-consider the well license for the HZ well.</a:t>
            </a:r>
          </a:p>
          <a:p>
            <a:endParaRPr lang="en-US" sz="2800" dirty="0"/>
          </a:p>
          <a:p>
            <a:r>
              <a:rPr lang="en-US" sz="2800" dirty="0" smtClean="0"/>
              <a:t>This is like a shitty trespass claim on steroids.</a:t>
            </a:r>
            <a:endParaRPr lang="en-US" sz="2800" dirty="0"/>
          </a:p>
          <a:p>
            <a:pPr marL="0" indent="0">
              <a:buNone/>
            </a:pPr>
            <a:r>
              <a:rPr lang="en-US" sz="2800" dirty="0" smtClean="0"/>
              <a:t> 	</a:t>
            </a:r>
            <a:endParaRPr lang="en-US" sz="2800"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40</a:t>
            </a:fld>
            <a:endParaRPr lang="en-US" dirty="0"/>
          </a:p>
        </p:txBody>
      </p:sp>
    </p:spTree>
    <p:extLst>
      <p:ext uri="{BB962C8B-B14F-4D97-AF65-F5344CB8AC3E}">
        <p14:creationId xmlns:p14="http://schemas.microsoft.com/office/powerpoint/2010/main" val="2556405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AER HEARING</a:t>
            </a:r>
            <a:endParaRPr lang="en-US" dirty="0"/>
          </a:p>
        </p:txBody>
      </p:sp>
      <p:sp>
        <p:nvSpPr>
          <p:cNvPr id="3" name="Content Placeholder 2"/>
          <p:cNvSpPr>
            <a:spLocks noGrp="1"/>
          </p:cNvSpPr>
          <p:nvPr>
            <p:ph idx="1"/>
          </p:nvPr>
        </p:nvSpPr>
        <p:spPr>
          <a:xfrm>
            <a:off x="643498" y="1133977"/>
            <a:ext cx="7820925" cy="3394472"/>
          </a:xfrm>
        </p:spPr>
        <p:txBody>
          <a:bodyPr>
            <a:noAutofit/>
          </a:bodyPr>
          <a:lstStyle/>
          <a:p>
            <a:r>
              <a:rPr lang="en-US" sz="2800" dirty="0" smtClean="0"/>
              <a:t>I believe the hearing arises under section 16 of the OGCA – Entitlement for Well License.</a:t>
            </a:r>
          </a:p>
          <a:p>
            <a:endParaRPr lang="en-US" sz="2800" dirty="0" smtClean="0"/>
          </a:p>
          <a:p>
            <a:r>
              <a:rPr lang="en-US" sz="2800" dirty="0" smtClean="0"/>
              <a:t>But it could also arise under section 42 of the </a:t>
            </a:r>
            <a:r>
              <a:rPr lang="en-US" sz="2800" i="1" dirty="0" smtClean="0"/>
              <a:t>Responsible Energy Development Act (REDA)</a:t>
            </a:r>
            <a:r>
              <a:rPr lang="en-US" sz="2800" dirty="0" smtClean="0"/>
              <a:t>.  </a:t>
            </a:r>
          </a:p>
          <a:p>
            <a:endParaRPr lang="en-US" sz="2800" dirty="0" smtClean="0"/>
          </a:p>
          <a:p>
            <a:r>
              <a:rPr lang="en-US" sz="2800" dirty="0" smtClean="0"/>
              <a:t>REDA stuff is above my pay grade. 	</a:t>
            </a:r>
            <a:endParaRPr lang="en-US" sz="2800"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41</a:t>
            </a:fld>
            <a:endParaRPr lang="en-US" dirty="0"/>
          </a:p>
        </p:txBody>
      </p:sp>
    </p:spTree>
    <p:extLst>
      <p:ext uri="{BB962C8B-B14F-4D97-AF65-F5344CB8AC3E}">
        <p14:creationId xmlns:p14="http://schemas.microsoft.com/office/powerpoint/2010/main" val="14368158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AER HEARING</a:t>
            </a:r>
            <a:endParaRPr lang="en-US" dirty="0"/>
          </a:p>
        </p:txBody>
      </p:sp>
      <p:sp>
        <p:nvSpPr>
          <p:cNvPr id="3" name="Content Placeholder 2"/>
          <p:cNvSpPr>
            <a:spLocks noGrp="1"/>
          </p:cNvSpPr>
          <p:nvPr>
            <p:ph idx="1"/>
          </p:nvPr>
        </p:nvSpPr>
        <p:spPr>
          <a:xfrm>
            <a:off x="643498" y="1133977"/>
            <a:ext cx="7820925" cy="3394472"/>
          </a:xfrm>
        </p:spPr>
        <p:txBody>
          <a:bodyPr>
            <a:noAutofit/>
          </a:bodyPr>
          <a:lstStyle/>
          <a:p>
            <a:r>
              <a:rPr lang="en-US" sz="2800" dirty="0" smtClean="0"/>
              <a:t>The hearing is a re-hearing of the well license application and approval based upon the cutting of the corner.</a:t>
            </a:r>
          </a:p>
          <a:p>
            <a:pPr marL="0" indent="0">
              <a:buNone/>
            </a:pPr>
            <a:endParaRPr lang="en-US" sz="2800" dirty="0"/>
          </a:p>
          <a:p>
            <a:r>
              <a:rPr lang="en-US" sz="2800" dirty="0" smtClean="0"/>
              <a:t>This seems like a stretch to a solicitor like me who believes in our God given right to win, take and remove.  But at some point …. cutting the corner could go </a:t>
            </a:r>
            <a:r>
              <a:rPr lang="en-US" sz="2800" dirty="0" smtClean="0"/>
              <a:t>too far.</a:t>
            </a:r>
            <a:endParaRPr lang="en-US" sz="2800"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42</a:t>
            </a:fld>
            <a:endParaRPr lang="en-US" dirty="0"/>
          </a:p>
        </p:txBody>
      </p:sp>
    </p:spTree>
    <p:extLst>
      <p:ext uri="{BB962C8B-B14F-4D97-AF65-F5344CB8AC3E}">
        <p14:creationId xmlns:p14="http://schemas.microsoft.com/office/powerpoint/2010/main" val="326705298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AER HEARING</a:t>
            </a:r>
            <a:endParaRPr lang="en-US" dirty="0"/>
          </a:p>
        </p:txBody>
      </p:sp>
      <p:sp>
        <p:nvSpPr>
          <p:cNvPr id="3" name="Content Placeholder 2"/>
          <p:cNvSpPr>
            <a:spLocks noGrp="1"/>
          </p:cNvSpPr>
          <p:nvPr>
            <p:ph idx="1"/>
          </p:nvPr>
        </p:nvSpPr>
        <p:spPr>
          <a:xfrm>
            <a:off x="643498" y="1133977"/>
            <a:ext cx="7820925" cy="3394472"/>
          </a:xfrm>
        </p:spPr>
        <p:txBody>
          <a:bodyPr>
            <a:noAutofit/>
          </a:bodyPr>
          <a:lstStyle/>
          <a:p>
            <a:pPr marL="0" indent="0">
              <a:buNone/>
            </a:pPr>
            <a:r>
              <a:rPr lang="en-US" sz="2800" dirty="0" smtClean="0"/>
              <a:t>In theory, the AER could decide that the cutting of corners results in:</a:t>
            </a:r>
          </a:p>
          <a:p>
            <a:r>
              <a:rPr lang="en-US" sz="2800" dirty="0" smtClean="0"/>
              <a:t>Waste as the location of the well reduces the ultimate recovery of hydrocarbons; and/or</a:t>
            </a:r>
          </a:p>
          <a:p>
            <a:r>
              <a:rPr lang="en-US" sz="2800" dirty="0" smtClean="0"/>
              <a:t>Is inequitable to the TPs concurrent right to produce from its tenure</a:t>
            </a:r>
            <a:endParaRPr lang="en-US" sz="2800"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43</a:t>
            </a:fld>
            <a:endParaRPr lang="en-US" dirty="0"/>
          </a:p>
        </p:txBody>
      </p:sp>
    </p:spTree>
    <p:extLst>
      <p:ext uri="{BB962C8B-B14F-4D97-AF65-F5344CB8AC3E}">
        <p14:creationId xmlns:p14="http://schemas.microsoft.com/office/powerpoint/2010/main" val="37012770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AER HEARING</a:t>
            </a:r>
            <a:endParaRPr lang="en-US" dirty="0"/>
          </a:p>
        </p:txBody>
      </p:sp>
      <p:sp>
        <p:nvSpPr>
          <p:cNvPr id="3" name="Content Placeholder 2"/>
          <p:cNvSpPr>
            <a:spLocks noGrp="1"/>
          </p:cNvSpPr>
          <p:nvPr>
            <p:ph idx="1"/>
          </p:nvPr>
        </p:nvSpPr>
        <p:spPr>
          <a:xfrm>
            <a:off x="643498" y="1133977"/>
            <a:ext cx="7820925" cy="3394472"/>
          </a:xfrm>
        </p:spPr>
        <p:txBody>
          <a:bodyPr>
            <a:noAutofit/>
          </a:bodyPr>
          <a:lstStyle/>
          <a:p>
            <a:pPr marL="0" indent="0">
              <a:buNone/>
            </a:pPr>
            <a:r>
              <a:rPr lang="en-US" sz="2400" dirty="0" smtClean="0"/>
              <a:t>Not sure what the ultimate AER decision would look like, but it could include things like:</a:t>
            </a:r>
          </a:p>
          <a:p>
            <a:r>
              <a:rPr lang="en-US" sz="2400" dirty="0" smtClean="0"/>
              <a:t>Revocation of the well license resulting in an AER abandonment order</a:t>
            </a:r>
          </a:p>
          <a:p>
            <a:r>
              <a:rPr lang="en-US" sz="2400" dirty="0" smtClean="0"/>
              <a:t>Forcing the well to be pulled back (if the corner is at or near the bottohole)</a:t>
            </a:r>
          </a:p>
          <a:p>
            <a:r>
              <a:rPr lang="en-US" sz="2400" dirty="0" smtClean="0"/>
              <a:t>Mandatory opening of the sleeve and production allocation/compensation to the TP (although this seem remote in the absence of compulsory unitization)</a:t>
            </a:r>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44</a:t>
            </a:fld>
            <a:endParaRPr lang="en-US" dirty="0"/>
          </a:p>
        </p:txBody>
      </p:sp>
    </p:spTree>
    <p:extLst>
      <p:ext uri="{BB962C8B-B14F-4D97-AF65-F5344CB8AC3E}">
        <p14:creationId xmlns:p14="http://schemas.microsoft.com/office/powerpoint/2010/main" val="206521054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LONG HZ WELLS</a:t>
            </a:r>
            <a:endParaRPr lang="en-US" dirty="0"/>
          </a:p>
        </p:txBody>
      </p:sp>
      <p:sp>
        <p:nvSpPr>
          <p:cNvPr id="3" name="Content Placeholder 2"/>
          <p:cNvSpPr>
            <a:spLocks noGrp="1"/>
          </p:cNvSpPr>
          <p:nvPr>
            <p:ph idx="1"/>
          </p:nvPr>
        </p:nvSpPr>
        <p:spPr>
          <a:xfrm>
            <a:off x="643498" y="1133977"/>
            <a:ext cx="7820925" cy="3394472"/>
          </a:xfrm>
        </p:spPr>
        <p:txBody>
          <a:bodyPr>
            <a:noAutofit/>
          </a:bodyPr>
          <a:lstStyle/>
          <a:p>
            <a:r>
              <a:rPr lang="en-US" sz="2400" dirty="0" smtClean="0"/>
              <a:t>As Montney drilling matures and wells get longer, the issue of cutting corners conflict is likely to increase.</a:t>
            </a:r>
          </a:p>
          <a:p>
            <a:pPr marL="0" indent="0">
              <a:buNone/>
            </a:pPr>
            <a:endParaRPr lang="en-US" sz="2400" dirty="0"/>
          </a:p>
          <a:p>
            <a:r>
              <a:rPr lang="en-US" sz="2400" dirty="0" smtClean="0"/>
              <a:t>Same issues apply anywhere else in the basin that where long horizontals wells result in a lack of common ownership of tenure.</a:t>
            </a:r>
          </a:p>
          <a:p>
            <a:endParaRPr lang="en-US" sz="2400" dirty="0"/>
          </a:p>
          <a:p>
            <a:r>
              <a:rPr lang="en-US" sz="2400" dirty="0" smtClean="0"/>
              <a:t>The question for me is, will the right to produce prevail?</a:t>
            </a:r>
          </a:p>
          <a:p>
            <a:pPr marL="0" indent="0">
              <a:buNone/>
            </a:pPr>
            <a:endParaRPr lang="en-US" sz="2400" dirty="0" smtClean="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45</a:t>
            </a:fld>
            <a:endParaRPr lang="en-US" dirty="0"/>
          </a:p>
        </p:txBody>
      </p:sp>
    </p:spTree>
    <p:extLst>
      <p:ext uri="{BB962C8B-B14F-4D97-AF65-F5344CB8AC3E}">
        <p14:creationId xmlns:p14="http://schemas.microsoft.com/office/powerpoint/2010/main" val="6410904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 NOTE ON MIXED LANDS</a:t>
            </a:r>
            <a:endParaRPr lang="en-US" dirty="0"/>
          </a:p>
        </p:txBody>
      </p:sp>
      <p:sp>
        <p:nvSpPr>
          <p:cNvPr id="3" name="Content Placeholder 2"/>
          <p:cNvSpPr>
            <a:spLocks noGrp="1"/>
          </p:cNvSpPr>
          <p:nvPr>
            <p:ph idx="1"/>
          </p:nvPr>
        </p:nvSpPr>
        <p:spPr>
          <a:xfrm>
            <a:off x="643498" y="1133977"/>
            <a:ext cx="7820925" cy="3394472"/>
          </a:xfrm>
        </p:spPr>
        <p:txBody>
          <a:bodyPr>
            <a:noAutofit/>
          </a:bodyPr>
          <a:lstStyle/>
          <a:p>
            <a:pPr marL="0" indent="0">
              <a:buNone/>
            </a:pPr>
            <a:r>
              <a:rPr lang="en-US" sz="2400" dirty="0" smtClean="0"/>
              <a:t>Cutting corners smells a bit like the issue we deal with HZ wells through mixed lands, where you have 100% WI lands and JOA lands.</a:t>
            </a:r>
          </a:p>
          <a:p>
            <a:pPr marL="0" indent="0">
              <a:buNone/>
            </a:pPr>
            <a:endParaRPr lang="en-US" sz="2400" dirty="0" smtClean="0"/>
          </a:p>
          <a:p>
            <a:pPr marL="0" indent="0">
              <a:buNone/>
            </a:pPr>
            <a:r>
              <a:rPr lang="en-US" sz="2400" dirty="0" smtClean="0"/>
              <a:t>In my humble view, mixed lands issues are less likely to result in an AER hearing.  As the well licensee, you have a undivided working interest in all the tenures, so you cannot be in trespass.  The issue on mixed land is </a:t>
            </a:r>
            <a:r>
              <a:rPr lang="en-US" sz="2400" i="1" dirty="0" smtClean="0"/>
              <a:t>merely</a:t>
            </a:r>
            <a:r>
              <a:rPr lang="en-US" sz="2400" dirty="0" smtClean="0"/>
              <a:t> a common ownership concern.</a:t>
            </a:r>
            <a:endParaRPr lang="en-US" sz="2400" dirty="0"/>
          </a:p>
          <a:p>
            <a:pPr marL="0" indent="0">
              <a:buNone/>
            </a:pPr>
            <a:endParaRPr lang="en-US" sz="2400" dirty="0" smtClean="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46</a:t>
            </a:fld>
            <a:endParaRPr lang="en-US" dirty="0"/>
          </a:p>
        </p:txBody>
      </p:sp>
    </p:spTree>
    <p:extLst>
      <p:ext uri="{BB962C8B-B14F-4D97-AF65-F5344CB8AC3E}">
        <p14:creationId xmlns:p14="http://schemas.microsoft.com/office/powerpoint/2010/main" val="1961027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 2 – FINANCING GORs REDUX</a:t>
            </a:r>
            <a:endParaRPr lang="en-US" dirty="0"/>
          </a:p>
        </p:txBody>
      </p:sp>
      <p:sp>
        <p:nvSpPr>
          <p:cNvPr id="3" name="Content Placeholder 2"/>
          <p:cNvSpPr>
            <a:spLocks noGrp="1"/>
          </p:cNvSpPr>
          <p:nvPr>
            <p:ph idx="1"/>
          </p:nvPr>
        </p:nvSpPr>
        <p:spPr>
          <a:xfrm>
            <a:off x="640766" y="1218010"/>
            <a:ext cx="7820925" cy="3394472"/>
          </a:xfrm>
        </p:spPr>
        <p:txBody>
          <a:bodyPr>
            <a:normAutofit/>
          </a:bodyPr>
          <a:lstStyle/>
          <a:p>
            <a:endParaRPr lang="en-US" dirty="0" smtClean="0"/>
          </a:p>
          <a:p>
            <a:pPr marL="0" indent="0">
              <a:buNone/>
            </a:pPr>
            <a:r>
              <a:rPr lang="en-US" i="1" dirty="0"/>
              <a:t>“To </a:t>
            </a:r>
            <a:r>
              <a:rPr lang="en-US" i="1" dirty="0" smtClean="0"/>
              <a:t>GOR </a:t>
            </a:r>
            <a:r>
              <a:rPr lang="en-US" i="1" dirty="0"/>
              <a:t>or not to </a:t>
            </a:r>
            <a:r>
              <a:rPr lang="en-US" i="1" dirty="0" smtClean="0"/>
              <a:t>GOR, </a:t>
            </a:r>
            <a:r>
              <a:rPr lang="en-US" i="1" dirty="0"/>
              <a:t>that is the question.”*</a:t>
            </a:r>
          </a:p>
          <a:p>
            <a:pPr marL="0" indent="0">
              <a:buNone/>
            </a:pPr>
            <a:endParaRPr lang="en-US" dirty="0"/>
          </a:p>
          <a:p>
            <a:pPr marL="0" indent="0">
              <a:buNone/>
            </a:pPr>
            <a:r>
              <a:rPr lang="en-US" sz="2400" dirty="0"/>
              <a:t>*Quote from William Shakespeare (if he were a landman).</a:t>
            </a:r>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47</a:t>
            </a:fld>
            <a:endParaRPr lang="en-US" dirty="0"/>
          </a:p>
        </p:txBody>
      </p:sp>
    </p:spTree>
    <p:extLst>
      <p:ext uri="{BB962C8B-B14F-4D97-AF65-F5344CB8AC3E}">
        <p14:creationId xmlns:p14="http://schemas.microsoft.com/office/powerpoint/2010/main" val="349445511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ACCEL</a:t>
            </a:r>
            <a:endParaRPr lang="en-US" dirty="0"/>
          </a:p>
        </p:txBody>
      </p:sp>
      <p:sp>
        <p:nvSpPr>
          <p:cNvPr id="3" name="Content Placeholder 2"/>
          <p:cNvSpPr>
            <a:spLocks noGrp="1"/>
          </p:cNvSpPr>
          <p:nvPr>
            <p:ph idx="1"/>
          </p:nvPr>
        </p:nvSpPr>
        <p:spPr>
          <a:xfrm>
            <a:off x="640766" y="1218010"/>
            <a:ext cx="7820925" cy="3394472"/>
          </a:xfrm>
        </p:spPr>
        <p:txBody>
          <a:bodyPr>
            <a:normAutofit lnSpcReduction="10000"/>
          </a:bodyPr>
          <a:lstStyle/>
          <a:p>
            <a:pPr marL="0" indent="0">
              <a:buNone/>
            </a:pPr>
            <a:r>
              <a:rPr lang="en-US" dirty="0" smtClean="0"/>
              <a:t>In 2020 we had the landmark decision of </a:t>
            </a:r>
            <a:r>
              <a:rPr lang="en-US" i="1" dirty="0"/>
              <a:t>Accel Canada Holdings Limited (Re), 2020 ABQB 182 </a:t>
            </a:r>
            <a:r>
              <a:rPr lang="en-US" dirty="0" smtClean="0"/>
              <a:t>we had the landmark insolvency decision that determined that some GORs are not true GORs (aka interests in land) but rather are </a:t>
            </a:r>
            <a:r>
              <a:rPr lang="en-US" dirty="0" smtClean="0">
                <a:solidFill>
                  <a:srgbClr val="FF0000"/>
                </a:solidFill>
              </a:rPr>
              <a:t>mere financing instruments </a:t>
            </a:r>
            <a:r>
              <a:rPr lang="en-US" dirty="0" smtClean="0"/>
              <a:t>that can be </a:t>
            </a:r>
            <a:r>
              <a:rPr lang="en-US" dirty="0" smtClean="0">
                <a:solidFill>
                  <a:srgbClr val="FF0000"/>
                </a:solidFill>
              </a:rPr>
              <a:t>vested off </a:t>
            </a:r>
            <a:r>
              <a:rPr lang="en-US" dirty="0" smtClean="0"/>
              <a:t>in insolvency proceedings.</a:t>
            </a:r>
            <a:endParaRPr lang="en-US" i="1" dirty="0" smtClean="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48</a:t>
            </a:fld>
            <a:endParaRPr lang="en-US" dirty="0"/>
          </a:p>
        </p:txBody>
      </p:sp>
    </p:spTree>
    <p:extLst>
      <p:ext uri="{BB962C8B-B14F-4D97-AF65-F5344CB8AC3E}">
        <p14:creationId xmlns:p14="http://schemas.microsoft.com/office/powerpoint/2010/main" val="167412938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ACCEL REDUX</a:t>
            </a:r>
            <a:endParaRPr lang="en-US" dirty="0"/>
          </a:p>
        </p:txBody>
      </p:sp>
      <p:sp>
        <p:nvSpPr>
          <p:cNvPr id="3" name="Content Placeholder 2"/>
          <p:cNvSpPr>
            <a:spLocks noGrp="1"/>
          </p:cNvSpPr>
          <p:nvPr>
            <p:ph idx="1"/>
          </p:nvPr>
        </p:nvSpPr>
        <p:spPr>
          <a:xfrm>
            <a:off x="640766" y="1218010"/>
            <a:ext cx="7820925" cy="3394472"/>
          </a:xfrm>
        </p:spPr>
        <p:txBody>
          <a:bodyPr>
            <a:normAutofit fontScale="92500" lnSpcReduction="20000"/>
          </a:bodyPr>
          <a:lstStyle/>
          <a:p>
            <a:pPr marL="0" indent="0">
              <a:buNone/>
            </a:pPr>
            <a:r>
              <a:rPr lang="en-US" dirty="0" smtClean="0"/>
              <a:t>This decision has been followed at least twice in 2024:</a:t>
            </a:r>
          </a:p>
          <a:p>
            <a:r>
              <a:rPr lang="en-US" i="1" dirty="0" smtClean="0"/>
              <a:t>Invico </a:t>
            </a:r>
            <a:r>
              <a:rPr lang="en-US" i="1" dirty="0"/>
              <a:t>Diversified Income Limited Partnership v NewGrange Energy Inc, 2024 ABKB 214 </a:t>
            </a:r>
            <a:endParaRPr lang="en-US" i="1" dirty="0" smtClean="0"/>
          </a:p>
          <a:p>
            <a:endParaRPr lang="en-US" i="1" dirty="0" smtClean="0"/>
          </a:p>
          <a:p>
            <a:r>
              <a:rPr lang="en-US" i="1" dirty="0" smtClean="0"/>
              <a:t>Unreported (yet) in the AlphaBow CCAA proceeding.  Decided about a week ago.  Might be appealed.</a:t>
            </a:r>
          </a:p>
          <a:p>
            <a:endParaRPr lang="en-US" dirty="0"/>
          </a:p>
          <a:p>
            <a:pPr marL="0" indent="0">
              <a:buNone/>
            </a:pPr>
            <a:endParaRPr lang="en-US" dirty="0" smtClean="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49</a:t>
            </a:fld>
            <a:endParaRPr lang="en-US" dirty="0"/>
          </a:p>
        </p:txBody>
      </p:sp>
    </p:spTree>
    <p:extLst>
      <p:ext uri="{BB962C8B-B14F-4D97-AF65-F5344CB8AC3E}">
        <p14:creationId xmlns:p14="http://schemas.microsoft.com/office/powerpoint/2010/main" val="2967909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 1 – CUTTING CORNERS IN THE MONTNEY</a:t>
            </a: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i="1" dirty="0" smtClean="0"/>
              <a:t>“To trespass or not to trespass, that is the question.”*</a:t>
            </a:r>
          </a:p>
          <a:p>
            <a:pPr marL="0" indent="0">
              <a:buNone/>
            </a:pPr>
            <a:endParaRPr lang="en-US" dirty="0"/>
          </a:p>
          <a:p>
            <a:pPr marL="0" indent="0">
              <a:buNone/>
            </a:pPr>
            <a:r>
              <a:rPr lang="en-US" sz="2400" dirty="0" smtClean="0"/>
              <a:t>*Quote from William Shakespeare (if he were a landman).</a:t>
            </a:r>
            <a:endParaRPr lang="en-US" sz="2400" dirty="0"/>
          </a:p>
          <a:p>
            <a:endParaRPr lang="en-US"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5</a:t>
            </a:fld>
            <a:endParaRPr lang="en-US" dirty="0"/>
          </a:p>
        </p:txBody>
      </p:sp>
    </p:spTree>
    <p:extLst>
      <p:ext uri="{BB962C8B-B14F-4D97-AF65-F5344CB8AC3E}">
        <p14:creationId xmlns:p14="http://schemas.microsoft.com/office/powerpoint/2010/main" val="90928621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FINANCING GORs</a:t>
            </a:r>
            <a:endParaRPr lang="en-US" dirty="0"/>
          </a:p>
        </p:txBody>
      </p:sp>
      <p:sp>
        <p:nvSpPr>
          <p:cNvPr id="3" name="Content Placeholder 2"/>
          <p:cNvSpPr>
            <a:spLocks noGrp="1"/>
          </p:cNvSpPr>
          <p:nvPr>
            <p:ph idx="1"/>
          </p:nvPr>
        </p:nvSpPr>
        <p:spPr>
          <a:xfrm>
            <a:off x="640766" y="1218010"/>
            <a:ext cx="7820925" cy="3394472"/>
          </a:xfrm>
        </p:spPr>
        <p:txBody>
          <a:bodyPr>
            <a:normAutofit lnSpcReduction="10000"/>
          </a:bodyPr>
          <a:lstStyle/>
          <a:p>
            <a:pPr marL="0" indent="0">
              <a:buNone/>
            </a:pPr>
            <a:r>
              <a:rPr lang="en-US" dirty="0" smtClean="0"/>
              <a:t>Financing GORs intrigue me from a tenure perspective.  Another </a:t>
            </a:r>
            <a:r>
              <a:rPr lang="en-US" i="1" dirty="0" smtClean="0"/>
              <a:t>Dynex</a:t>
            </a:r>
            <a:r>
              <a:rPr lang="en-US" dirty="0" smtClean="0"/>
              <a:t> rabbit hole.</a:t>
            </a:r>
          </a:p>
          <a:p>
            <a:pPr marL="0" indent="0">
              <a:buNone/>
            </a:pPr>
            <a:endParaRPr lang="en-US" dirty="0"/>
          </a:p>
          <a:p>
            <a:pPr marL="0" indent="0">
              <a:buNone/>
            </a:pPr>
            <a:r>
              <a:rPr lang="en-US" dirty="0" smtClean="0"/>
              <a:t>But more importantly from a deal perspective is that is dawned on me that a financing GOR </a:t>
            </a:r>
            <a:r>
              <a:rPr lang="en-US" dirty="0" smtClean="0">
                <a:solidFill>
                  <a:srgbClr val="FF0000"/>
                </a:solidFill>
              </a:rPr>
              <a:t>must</a:t>
            </a:r>
            <a:r>
              <a:rPr lang="en-US" dirty="0" smtClean="0"/>
              <a:t> be vested off under a formal insolvency decision to kill it.</a:t>
            </a:r>
            <a:endParaRPr lang="en-US" dirty="0"/>
          </a:p>
          <a:p>
            <a:pPr marL="0" indent="0">
              <a:buNone/>
            </a:pPr>
            <a:endParaRPr lang="en-US" dirty="0" smtClean="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50</a:t>
            </a:fld>
            <a:endParaRPr lang="en-US" dirty="0"/>
          </a:p>
        </p:txBody>
      </p:sp>
    </p:spTree>
    <p:extLst>
      <p:ext uri="{BB962C8B-B14F-4D97-AF65-F5344CB8AC3E}">
        <p14:creationId xmlns:p14="http://schemas.microsoft.com/office/powerpoint/2010/main" val="46215295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FINANCING GORs</a:t>
            </a:r>
            <a:endParaRPr lang="en-US" dirty="0"/>
          </a:p>
        </p:txBody>
      </p:sp>
      <p:sp>
        <p:nvSpPr>
          <p:cNvPr id="3" name="Content Placeholder 2"/>
          <p:cNvSpPr>
            <a:spLocks noGrp="1"/>
          </p:cNvSpPr>
          <p:nvPr>
            <p:ph idx="1"/>
          </p:nvPr>
        </p:nvSpPr>
        <p:spPr>
          <a:xfrm>
            <a:off x="640766" y="1218010"/>
            <a:ext cx="7820925" cy="3394472"/>
          </a:xfrm>
        </p:spPr>
        <p:txBody>
          <a:bodyPr>
            <a:normAutofit fontScale="92500" lnSpcReduction="10000"/>
          </a:bodyPr>
          <a:lstStyle/>
          <a:p>
            <a:r>
              <a:rPr lang="en-US" dirty="0" smtClean="0"/>
              <a:t>If you ignore it during the insolvency proceeding it will survive through the sale and approval and vesting order as a permitted encumbrance on the lands.</a:t>
            </a:r>
          </a:p>
          <a:p>
            <a:endParaRPr lang="en-US" dirty="0" smtClean="0"/>
          </a:p>
          <a:p>
            <a:r>
              <a:rPr lang="en-US" dirty="0" smtClean="0"/>
              <a:t>Which means a purchaser will be stuck with the GOR notwithstanding </a:t>
            </a:r>
            <a:r>
              <a:rPr lang="en-US" dirty="0" smtClean="0"/>
              <a:t>it </a:t>
            </a:r>
            <a:r>
              <a:rPr lang="en-US" dirty="0" smtClean="0"/>
              <a:t>has the Accel flaw.</a:t>
            </a:r>
            <a:endParaRPr lang="en-US"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51</a:t>
            </a:fld>
            <a:endParaRPr lang="en-US" dirty="0"/>
          </a:p>
        </p:txBody>
      </p:sp>
    </p:spTree>
    <p:extLst>
      <p:ext uri="{BB962C8B-B14F-4D97-AF65-F5344CB8AC3E}">
        <p14:creationId xmlns:p14="http://schemas.microsoft.com/office/powerpoint/2010/main" val="356313095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 3 – CURE COSTS AND ASSUMED CONTRACTS</a:t>
            </a:r>
            <a:endParaRPr lang="en-US" dirty="0"/>
          </a:p>
        </p:txBody>
      </p:sp>
      <p:sp>
        <p:nvSpPr>
          <p:cNvPr id="3" name="Content Placeholder 2"/>
          <p:cNvSpPr>
            <a:spLocks noGrp="1"/>
          </p:cNvSpPr>
          <p:nvPr>
            <p:ph idx="1"/>
          </p:nvPr>
        </p:nvSpPr>
        <p:spPr>
          <a:xfrm>
            <a:off x="643498" y="1139993"/>
            <a:ext cx="7820925" cy="3394472"/>
          </a:xfrm>
        </p:spPr>
        <p:txBody>
          <a:bodyPr>
            <a:normAutofit fontScale="92500" lnSpcReduction="10000"/>
          </a:bodyPr>
          <a:lstStyle/>
          <a:p>
            <a:endParaRPr lang="en-US" sz="2800" dirty="0" smtClean="0"/>
          </a:p>
          <a:p>
            <a:r>
              <a:rPr lang="en-US" sz="2800" dirty="0" smtClean="0"/>
              <a:t>Soooo tired of typing.</a:t>
            </a:r>
          </a:p>
          <a:p>
            <a:endParaRPr lang="en-US" sz="2800" dirty="0" smtClean="0"/>
          </a:p>
          <a:p>
            <a:r>
              <a:rPr lang="en-US" sz="2800" dirty="0" smtClean="0"/>
              <a:t>If we get this far in 45 minutes, I will discuss Cure Cost and Assumed contracts without slides.</a:t>
            </a:r>
          </a:p>
          <a:p>
            <a:endParaRPr lang="en-US" sz="2800" dirty="0" smtClean="0"/>
          </a:p>
          <a:p>
            <a:r>
              <a:rPr lang="en-US" sz="2800" dirty="0" smtClean="0"/>
              <a:t>Parts 2 and 3 are current issues as AECO gas is worth nothing and the insolvencies are starting up again.</a:t>
            </a:r>
          </a:p>
          <a:p>
            <a:endParaRPr lang="en-US" dirty="0" smtClean="0"/>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52</a:t>
            </a:fld>
            <a:endParaRPr lang="en-US" dirty="0"/>
          </a:p>
        </p:txBody>
      </p:sp>
    </p:spTree>
    <p:extLst>
      <p:ext uri="{BB962C8B-B14F-4D97-AF65-F5344CB8AC3E}">
        <p14:creationId xmlns:p14="http://schemas.microsoft.com/office/powerpoint/2010/main" val="135860242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1"/>
          </p:nvPr>
        </p:nvSpPr>
        <p:spPr/>
        <p:txBody>
          <a:bodyPr>
            <a:normAutofit lnSpcReduction="10000"/>
          </a:bodyPr>
          <a:lstStyle/>
          <a:p>
            <a:r>
              <a:rPr lang="en-US" dirty="0"/>
              <a:t>Paul Negenman</a:t>
            </a:r>
          </a:p>
        </p:txBody>
      </p:sp>
      <p:sp>
        <p:nvSpPr>
          <p:cNvPr id="12" name="Text Placeholder 11"/>
          <p:cNvSpPr>
            <a:spLocks noGrp="1"/>
          </p:cNvSpPr>
          <p:nvPr>
            <p:ph type="body" sz="quarter" idx="12"/>
          </p:nvPr>
        </p:nvSpPr>
        <p:spPr/>
        <p:txBody>
          <a:bodyPr/>
          <a:lstStyle/>
          <a:p>
            <a:r>
              <a:rPr lang="en-US" dirty="0" err="1"/>
              <a:t>pnegenman@lawsonlundell.com</a:t>
            </a:r>
            <a:endParaRPr lang="en-US" dirty="0"/>
          </a:p>
          <a:p>
            <a:r>
              <a:rPr lang="en-US" dirty="0"/>
              <a:t>403.218.7542</a:t>
            </a:r>
          </a:p>
        </p:txBody>
      </p:sp>
      <p:pic>
        <p:nvPicPr>
          <p:cNvPr id="16" name="Picture Placeholder 12"/>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14854" b="14854"/>
          <a:stretch>
            <a:fillRect/>
          </a:stretch>
        </p:blipFill>
        <p:spPr/>
      </p:pic>
    </p:spTree>
    <p:extLst>
      <p:ext uri="{BB962C8B-B14F-4D97-AF65-F5344CB8AC3E}">
        <p14:creationId xmlns:p14="http://schemas.microsoft.com/office/powerpoint/2010/main" val="3409368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CUTTING CORNERS?</a:t>
            </a: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endParaRPr lang="en-US" sz="800" dirty="0"/>
          </a:p>
          <a:p>
            <a:endParaRPr lang="en-US"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6</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082366640"/>
              </p:ext>
            </p:extLst>
          </p:nvPr>
        </p:nvGraphicFramePr>
        <p:xfrm>
          <a:off x="2853750" y="1200150"/>
          <a:ext cx="3436500" cy="3394074"/>
        </p:xfrm>
        <a:graphic>
          <a:graphicData uri="http://schemas.openxmlformats.org/drawingml/2006/table">
            <a:tbl>
              <a:tblPr>
                <a:tableStyleId>{5C22544A-7EE6-4342-B048-85BDC9FD1C3A}</a:tableStyleId>
              </a:tblPr>
              <a:tblGrid>
                <a:gridCol w="572750">
                  <a:extLst>
                    <a:ext uri="{9D8B030D-6E8A-4147-A177-3AD203B41FA5}">
                      <a16:colId xmlns:a16="http://schemas.microsoft.com/office/drawing/2014/main" val="2830523680"/>
                    </a:ext>
                  </a:extLst>
                </a:gridCol>
                <a:gridCol w="572750">
                  <a:extLst>
                    <a:ext uri="{9D8B030D-6E8A-4147-A177-3AD203B41FA5}">
                      <a16:colId xmlns:a16="http://schemas.microsoft.com/office/drawing/2014/main" val="3792340060"/>
                    </a:ext>
                  </a:extLst>
                </a:gridCol>
                <a:gridCol w="572750">
                  <a:extLst>
                    <a:ext uri="{9D8B030D-6E8A-4147-A177-3AD203B41FA5}">
                      <a16:colId xmlns:a16="http://schemas.microsoft.com/office/drawing/2014/main" val="1436028644"/>
                    </a:ext>
                  </a:extLst>
                </a:gridCol>
                <a:gridCol w="572750">
                  <a:extLst>
                    <a:ext uri="{9D8B030D-6E8A-4147-A177-3AD203B41FA5}">
                      <a16:colId xmlns:a16="http://schemas.microsoft.com/office/drawing/2014/main" val="527772513"/>
                    </a:ext>
                  </a:extLst>
                </a:gridCol>
                <a:gridCol w="572750">
                  <a:extLst>
                    <a:ext uri="{9D8B030D-6E8A-4147-A177-3AD203B41FA5}">
                      <a16:colId xmlns:a16="http://schemas.microsoft.com/office/drawing/2014/main" val="3193396982"/>
                    </a:ext>
                  </a:extLst>
                </a:gridCol>
                <a:gridCol w="572750">
                  <a:extLst>
                    <a:ext uri="{9D8B030D-6E8A-4147-A177-3AD203B41FA5}">
                      <a16:colId xmlns:a16="http://schemas.microsoft.com/office/drawing/2014/main" val="1441729716"/>
                    </a:ext>
                  </a:extLst>
                </a:gridCol>
              </a:tblGrid>
              <a:tr h="565679">
                <a:tc>
                  <a:txBody>
                    <a:bodyPr/>
                    <a:lstStyle/>
                    <a:p>
                      <a:pPr marL="0" marR="0" algn="ctr">
                        <a:spcBef>
                          <a:spcPts val="0"/>
                        </a:spcBef>
                        <a:spcAft>
                          <a:spcPts val="0"/>
                        </a:spcAft>
                      </a:pPr>
                      <a:r>
                        <a:rPr lang="en-CA" sz="600" dirty="0">
                          <a:effectLst/>
                        </a:rPr>
                        <a:t>31</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32</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33</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34</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35</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36</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extLst>
                  <a:ext uri="{0D108BD9-81ED-4DB2-BD59-A6C34878D82A}">
                    <a16:rowId xmlns:a16="http://schemas.microsoft.com/office/drawing/2014/main" val="2789551163"/>
                  </a:ext>
                </a:extLst>
              </a:tr>
              <a:tr h="565679">
                <a:tc>
                  <a:txBody>
                    <a:bodyPr/>
                    <a:lstStyle/>
                    <a:p>
                      <a:pPr marL="0" marR="0" algn="ctr">
                        <a:spcBef>
                          <a:spcPts val="0"/>
                        </a:spcBef>
                        <a:spcAft>
                          <a:spcPts val="0"/>
                        </a:spcAft>
                      </a:pPr>
                      <a:r>
                        <a:rPr lang="en-CA" sz="600" dirty="0">
                          <a:effectLst/>
                        </a:rPr>
                        <a:t>30</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29</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28</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27</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26</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25</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extLst>
                  <a:ext uri="{0D108BD9-81ED-4DB2-BD59-A6C34878D82A}">
                    <a16:rowId xmlns:a16="http://schemas.microsoft.com/office/drawing/2014/main" val="3265420137"/>
                  </a:ext>
                </a:extLst>
              </a:tr>
              <a:tr h="565679">
                <a:tc>
                  <a:txBody>
                    <a:bodyPr/>
                    <a:lstStyle/>
                    <a:p>
                      <a:pPr marL="0" marR="0" algn="ctr">
                        <a:spcBef>
                          <a:spcPts val="0"/>
                        </a:spcBef>
                        <a:spcAft>
                          <a:spcPts val="0"/>
                        </a:spcAft>
                      </a:pPr>
                      <a:r>
                        <a:rPr lang="en-CA" sz="600" dirty="0">
                          <a:effectLst/>
                        </a:rPr>
                        <a:t>19</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20</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21</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22</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23</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24</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extLst>
                  <a:ext uri="{0D108BD9-81ED-4DB2-BD59-A6C34878D82A}">
                    <a16:rowId xmlns:a16="http://schemas.microsoft.com/office/drawing/2014/main" val="158131951"/>
                  </a:ext>
                </a:extLst>
              </a:tr>
              <a:tr h="565679">
                <a:tc>
                  <a:txBody>
                    <a:bodyPr/>
                    <a:lstStyle/>
                    <a:p>
                      <a:pPr marL="0" marR="0" algn="ctr">
                        <a:spcBef>
                          <a:spcPts val="0"/>
                        </a:spcBef>
                        <a:spcAft>
                          <a:spcPts val="0"/>
                        </a:spcAft>
                      </a:pPr>
                      <a:r>
                        <a:rPr lang="en-CA" sz="600" dirty="0">
                          <a:effectLst/>
                        </a:rPr>
                        <a:t>18</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17</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16</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15</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14</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13</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extLst>
                  <a:ext uri="{0D108BD9-81ED-4DB2-BD59-A6C34878D82A}">
                    <a16:rowId xmlns:a16="http://schemas.microsoft.com/office/drawing/2014/main" val="186321067"/>
                  </a:ext>
                </a:extLst>
              </a:tr>
              <a:tr h="565679">
                <a:tc>
                  <a:txBody>
                    <a:bodyPr/>
                    <a:lstStyle/>
                    <a:p>
                      <a:pPr marL="0" marR="0" algn="ctr">
                        <a:spcBef>
                          <a:spcPts val="0"/>
                        </a:spcBef>
                        <a:spcAft>
                          <a:spcPts val="0"/>
                        </a:spcAft>
                      </a:pPr>
                      <a:r>
                        <a:rPr lang="en-CA" sz="600" dirty="0">
                          <a:effectLst/>
                        </a:rPr>
                        <a:t>7</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8</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9</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10</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11</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12</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extLst>
                  <a:ext uri="{0D108BD9-81ED-4DB2-BD59-A6C34878D82A}">
                    <a16:rowId xmlns:a16="http://schemas.microsoft.com/office/drawing/2014/main" val="474791821"/>
                  </a:ext>
                </a:extLst>
              </a:tr>
              <a:tr h="565679">
                <a:tc>
                  <a:txBody>
                    <a:bodyPr/>
                    <a:lstStyle/>
                    <a:p>
                      <a:pPr marL="0" marR="0" algn="ctr">
                        <a:spcBef>
                          <a:spcPts val="0"/>
                        </a:spcBef>
                        <a:spcAft>
                          <a:spcPts val="0"/>
                        </a:spcAft>
                      </a:pPr>
                      <a:r>
                        <a:rPr lang="en-CA" sz="600" dirty="0">
                          <a:effectLst/>
                        </a:rPr>
                        <a:t>6</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5</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4</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3</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2</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tc>
                  <a:txBody>
                    <a:bodyPr/>
                    <a:lstStyle/>
                    <a:p>
                      <a:pPr marL="0" marR="0" algn="ctr">
                        <a:spcBef>
                          <a:spcPts val="0"/>
                        </a:spcBef>
                        <a:spcAft>
                          <a:spcPts val="0"/>
                        </a:spcAft>
                      </a:pPr>
                      <a:r>
                        <a:rPr lang="en-CA" sz="600" dirty="0">
                          <a:effectLst/>
                        </a:rPr>
                        <a:t>1</a:t>
                      </a:r>
                      <a:endParaRPr lang="en-US"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183" marR="38183" marT="0" marB="0" anchor="ctr"/>
                </a:tc>
                <a:extLst>
                  <a:ext uri="{0D108BD9-81ED-4DB2-BD59-A6C34878D82A}">
                    <a16:rowId xmlns:a16="http://schemas.microsoft.com/office/drawing/2014/main" val="1413237520"/>
                  </a:ext>
                </a:extLst>
              </a:tr>
            </a:tbl>
          </a:graphicData>
        </a:graphic>
      </p:graphicFrame>
      <p:cxnSp>
        <p:nvCxnSpPr>
          <p:cNvPr id="12" name="Line 5"/>
          <p:cNvCxnSpPr>
            <a:cxnSpLocks noChangeShapeType="1"/>
          </p:cNvCxnSpPr>
          <p:nvPr/>
        </p:nvCxnSpPr>
        <p:spPr bwMode="auto">
          <a:xfrm>
            <a:off x="3724275" y="7159625"/>
            <a:ext cx="6062663" cy="11113"/>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13" name="Line 6"/>
          <p:cNvCxnSpPr>
            <a:cxnSpLocks noChangeShapeType="1"/>
          </p:cNvCxnSpPr>
          <p:nvPr/>
        </p:nvCxnSpPr>
        <p:spPr bwMode="auto">
          <a:xfrm>
            <a:off x="3721100" y="8213725"/>
            <a:ext cx="6126163" cy="0"/>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14" name="Line 7"/>
          <p:cNvCxnSpPr>
            <a:cxnSpLocks noChangeShapeType="1"/>
          </p:cNvCxnSpPr>
          <p:nvPr/>
        </p:nvCxnSpPr>
        <p:spPr bwMode="auto">
          <a:xfrm>
            <a:off x="3721100" y="9261475"/>
            <a:ext cx="6092825" cy="0"/>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16" name="Line 11"/>
          <p:cNvCxnSpPr>
            <a:cxnSpLocks noChangeShapeType="1"/>
          </p:cNvCxnSpPr>
          <p:nvPr/>
        </p:nvCxnSpPr>
        <p:spPr bwMode="auto">
          <a:xfrm flipV="1">
            <a:off x="9299575" y="3546476"/>
            <a:ext cx="20638" cy="6257924"/>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28" name="Straight Connector 27"/>
          <p:cNvCxnSpPr/>
          <p:nvPr/>
        </p:nvCxnSpPr>
        <p:spPr>
          <a:xfrm>
            <a:off x="3205707" y="1686697"/>
            <a:ext cx="1162407" cy="1093573"/>
          </a:xfrm>
          <a:prstGeom prst="line">
            <a:avLst/>
          </a:prstGeom>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30" name="Ink 29"/>
              <p14:cNvContentPartPr/>
              <p14:nvPr/>
            </p14:nvContentPartPr>
            <p14:xfrm>
              <a:off x="2916263" y="1309515"/>
              <a:ext cx="459000" cy="355320"/>
            </p14:xfrm>
          </p:contentPart>
        </mc:Choice>
        <mc:Fallback xmlns="">
          <p:pic>
            <p:nvPicPr>
              <p:cNvPr id="30" name="Ink 29"/>
              <p:cNvPicPr/>
              <p:nvPr/>
            </p:nvPicPr>
            <p:blipFill>
              <a:blip r:embed="rId3"/>
              <a:stretch>
                <a:fillRect/>
              </a:stretch>
            </p:blipFill>
            <p:spPr>
              <a:xfrm>
                <a:off x="2856143" y="1189635"/>
                <a:ext cx="578880" cy="59508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31" name="Ink 30"/>
              <p14:cNvContentPartPr/>
              <p14:nvPr/>
            </p14:nvContentPartPr>
            <p14:xfrm>
              <a:off x="3478583" y="1890555"/>
              <a:ext cx="482040" cy="297000"/>
            </p14:xfrm>
          </p:contentPart>
        </mc:Choice>
        <mc:Fallback xmlns="">
          <p:pic>
            <p:nvPicPr>
              <p:cNvPr id="31" name="Ink 30"/>
              <p:cNvPicPr/>
              <p:nvPr/>
            </p:nvPicPr>
            <p:blipFill>
              <a:blip r:embed="rId5"/>
              <a:stretch>
                <a:fillRect/>
              </a:stretch>
            </p:blipFill>
            <p:spPr>
              <a:xfrm>
                <a:off x="3418463" y="1770675"/>
                <a:ext cx="602280" cy="5367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024" name="Ink 1023"/>
              <p14:cNvContentPartPr/>
              <p14:nvPr/>
            </p14:nvContentPartPr>
            <p14:xfrm>
              <a:off x="3483623" y="2427675"/>
              <a:ext cx="494640" cy="334440"/>
            </p14:xfrm>
          </p:contentPart>
        </mc:Choice>
        <mc:Fallback xmlns="">
          <p:pic>
            <p:nvPicPr>
              <p:cNvPr id="1024" name="Ink 1023"/>
              <p:cNvPicPr/>
              <p:nvPr/>
            </p:nvPicPr>
            <p:blipFill>
              <a:blip r:embed="rId7"/>
              <a:stretch>
                <a:fillRect/>
              </a:stretch>
            </p:blipFill>
            <p:spPr>
              <a:xfrm>
                <a:off x="3423503" y="2307435"/>
                <a:ext cx="614520" cy="5745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025" name="Ink 1024"/>
              <p14:cNvContentPartPr/>
              <p14:nvPr/>
            </p14:nvContentPartPr>
            <p14:xfrm>
              <a:off x="3558863" y="2545395"/>
              <a:ext cx="266400" cy="19080"/>
            </p14:xfrm>
          </p:contentPart>
        </mc:Choice>
        <mc:Fallback xmlns="">
          <p:pic>
            <p:nvPicPr>
              <p:cNvPr id="1025" name="Ink 1024"/>
              <p:cNvPicPr/>
              <p:nvPr/>
            </p:nvPicPr>
            <p:blipFill>
              <a:blip r:embed="rId9"/>
              <a:stretch>
                <a:fillRect/>
              </a:stretch>
            </p:blipFill>
            <p:spPr>
              <a:xfrm>
                <a:off x="3498743" y="2425515"/>
                <a:ext cx="386280" cy="2588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027" name="Ink 1026"/>
              <p14:cNvContentPartPr/>
              <p14:nvPr/>
            </p14:nvContentPartPr>
            <p14:xfrm>
              <a:off x="3582983" y="2293755"/>
              <a:ext cx="254160" cy="17280"/>
            </p14:xfrm>
          </p:contentPart>
        </mc:Choice>
        <mc:Fallback xmlns="">
          <p:pic>
            <p:nvPicPr>
              <p:cNvPr id="1027" name="Ink 1026"/>
              <p:cNvPicPr/>
              <p:nvPr/>
            </p:nvPicPr>
            <p:blipFill>
              <a:blip r:embed="rId11"/>
              <a:stretch>
                <a:fillRect/>
              </a:stretch>
            </p:blipFill>
            <p:spPr>
              <a:xfrm>
                <a:off x="3523223" y="2173515"/>
                <a:ext cx="374040" cy="2574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028" name="Ink 1027"/>
              <p14:cNvContentPartPr/>
              <p14:nvPr/>
            </p14:nvContentPartPr>
            <p14:xfrm>
              <a:off x="3927503" y="2428035"/>
              <a:ext cx="614520" cy="358920"/>
            </p14:xfrm>
          </p:contentPart>
        </mc:Choice>
        <mc:Fallback xmlns="">
          <p:pic>
            <p:nvPicPr>
              <p:cNvPr id="1028" name="Ink 1027"/>
              <p:cNvPicPr/>
              <p:nvPr/>
            </p:nvPicPr>
            <p:blipFill>
              <a:blip r:embed="rId13"/>
              <a:stretch>
                <a:fillRect/>
              </a:stretch>
            </p:blipFill>
            <p:spPr>
              <a:xfrm>
                <a:off x="3867743" y="2308155"/>
                <a:ext cx="734400" cy="598680"/>
              </a:xfrm>
              <a:prstGeom prst="rect">
                <a:avLst/>
              </a:prstGeom>
            </p:spPr>
          </p:pic>
        </mc:Fallback>
      </mc:AlternateContent>
    </p:spTree>
    <p:extLst>
      <p:ext uri="{BB962C8B-B14F-4D97-AF65-F5344CB8AC3E}">
        <p14:creationId xmlns:p14="http://schemas.microsoft.com/office/powerpoint/2010/main" val="386395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CUTTING CORNERS</a:t>
            </a:r>
            <a:endParaRPr lang="en-US" dirty="0"/>
          </a:p>
        </p:txBody>
      </p:sp>
      <p:sp>
        <p:nvSpPr>
          <p:cNvPr id="3" name="Content Placeholder 2"/>
          <p:cNvSpPr>
            <a:spLocks noGrp="1"/>
          </p:cNvSpPr>
          <p:nvPr>
            <p:ph idx="1"/>
          </p:nvPr>
        </p:nvSpPr>
        <p:spPr/>
        <p:txBody>
          <a:bodyPr>
            <a:normAutofit/>
          </a:bodyPr>
          <a:lstStyle/>
          <a:p>
            <a:r>
              <a:rPr lang="en-US" dirty="0" smtClean="0"/>
              <a:t>Your want to drill a nice long HZ well.</a:t>
            </a:r>
          </a:p>
          <a:p>
            <a:r>
              <a:rPr lang="en-US" dirty="0" smtClean="0"/>
              <a:t>You have tenure in the yellow lands.</a:t>
            </a:r>
          </a:p>
          <a:p>
            <a:r>
              <a:rPr lang="en-US" dirty="0" smtClean="0"/>
              <a:t>You do not hold tenure in Sec 30.</a:t>
            </a:r>
          </a:p>
          <a:p>
            <a:r>
              <a:rPr lang="en-US" dirty="0" smtClean="0"/>
              <a:t>Shit, I want to drill through Sec 30.</a:t>
            </a:r>
          </a:p>
          <a:p>
            <a:r>
              <a:rPr lang="en-US" dirty="0" smtClean="0"/>
              <a:t>Depending on how you proceed, you may end up cutting corners.</a:t>
            </a:r>
            <a:endParaRPr lang="en-US" dirty="0"/>
          </a:p>
          <a:p>
            <a:endParaRPr lang="en-US" dirty="0"/>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7</a:t>
            </a:fld>
            <a:endParaRPr lang="en-US" dirty="0"/>
          </a:p>
        </p:txBody>
      </p:sp>
    </p:spTree>
    <p:extLst>
      <p:ext uri="{BB962C8B-B14F-4D97-AF65-F5344CB8AC3E}">
        <p14:creationId xmlns:p14="http://schemas.microsoft.com/office/powerpoint/2010/main" val="116819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RIGHT TO WIN, TAKE AND REMOVE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Under property law you must hold </a:t>
            </a:r>
            <a:r>
              <a:rPr lang="en-US" dirty="0" smtClean="0">
                <a:solidFill>
                  <a:srgbClr val="FF0000"/>
                </a:solidFill>
              </a:rPr>
              <a:t>tenure</a:t>
            </a:r>
            <a:r>
              <a:rPr lang="en-US" dirty="0" smtClean="0"/>
              <a:t> to the mineral rights, aka:</a:t>
            </a:r>
          </a:p>
          <a:p>
            <a:r>
              <a:rPr lang="en-US" dirty="0" smtClean="0"/>
              <a:t>Crown or freehold lease</a:t>
            </a:r>
            <a:endParaRPr lang="en-US" dirty="0"/>
          </a:p>
          <a:p>
            <a:r>
              <a:rPr lang="en-US" i="1" dirty="0" smtClean="0"/>
              <a:t>Granting </a:t>
            </a:r>
            <a:r>
              <a:rPr lang="en-US" i="1" dirty="0" smtClean="0">
                <a:solidFill>
                  <a:srgbClr val="FF0000"/>
                </a:solidFill>
              </a:rPr>
              <a:t>the right to win, take and remove</a:t>
            </a:r>
          </a:p>
          <a:p>
            <a:pPr marL="0" indent="0">
              <a:buNone/>
            </a:pPr>
            <a:endParaRPr lang="en-US" i="1" dirty="0">
              <a:solidFill>
                <a:srgbClr val="FF0000"/>
              </a:solidFill>
            </a:endParaRPr>
          </a:p>
          <a:p>
            <a:pPr marL="0" indent="0">
              <a:buNone/>
            </a:pPr>
            <a:endParaRPr lang="en-US" i="1" dirty="0">
              <a:solidFill>
                <a:srgbClr val="FF0000"/>
              </a:solidFill>
            </a:endParaRPr>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8</a:t>
            </a:fld>
            <a:endParaRPr lang="en-US" dirty="0"/>
          </a:p>
        </p:txBody>
      </p:sp>
    </p:spTree>
    <p:extLst>
      <p:ext uri="{BB962C8B-B14F-4D97-AF65-F5344CB8AC3E}">
        <p14:creationId xmlns:p14="http://schemas.microsoft.com/office/powerpoint/2010/main" val="15155260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MINES AND MINERAL ACT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For Crown tenure, this requirement is codified under section 54 of the </a:t>
            </a:r>
            <a:r>
              <a:rPr lang="en-US" i="1" dirty="0" smtClean="0"/>
              <a:t>Mines and Mineral Act</a:t>
            </a:r>
            <a:r>
              <a:rPr lang="en-US" dirty="0" smtClean="0"/>
              <a:t>:*</a:t>
            </a:r>
          </a:p>
          <a:p>
            <a:pPr marL="0" indent="0">
              <a:buNone/>
            </a:pPr>
            <a:endParaRPr lang="en-US" dirty="0"/>
          </a:p>
          <a:p>
            <a:pPr marL="0" indent="0">
              <a:buNone/>
            </a:pPr>
            <a:r>
              <a:rPr lang="en-US" sz="1600" i="1" dirty="0" smtClean="0"/>
              <a:t>* It is also obvious to everyone except geologists, engineers and accountants.</a:t>
            </a:r>
          </a:p>
          <a:p>
            <a:pPr marL="0" indent="0">
              <a:buNone/>
            </a:pPr>
            <a:endParaRPr lang="en-US" i="1" dirty="0">
              <a:solidFill>
                <a:srgbClr val="FF0000"/>
              </a:solidFill>
            </a:endParaRPr>
          </a:p>
          <a:p>
            <a:pPr marL="0" indent="0">
              <a:buNone/>
            </a:pPr>
            <a:endParaRPr lang="en-US" i="1" dirty="0">
              <a:solidFill>
                <a:srgbClr val="FF0000"/>
              </a:solidFill>
            </a:endParaRPr>
          </a:p>
        </p:txBody>
      </p:sp>
      <p:sp>
        <p:nvSpPr>
          <p:cNvPr id="4" name="Footer Placeholder 3"/>
          <p:cNvSpPr>
            <a:spLocks noGrp="1"/>
          </p:cNvSpPr>
          <p:nvPr>
            <p:ph type="ftr" sz="quarter" idx="11"/>
          </p:nvPr>
        </p:nvSpPr>
        <p:spPr/>
        <p:txBody>
          <a:bodyPr/>
          <a:lstStyle/>
          <a:p>
            <a:r>
              <a:rPr lang="en-US" dirty="0" smtClean="0"/>
              <a:t>| © 2024 Lawson Lundell LLP</a:t>
            </a:r>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9</a:t>
            </a:fld>
            <a:endParaRPr lang="en-US" dirty="0"/>
          </a:p>
        </p:txBody>
      </p:sp>
    </p:spTree>
    <p:extLst>
      <p:ext uri="{BB962C8B-B14F-4D97-AF65-F5344CB8AC3E}">
        <p14:creationId xmlns:p14="http://schemas.microsoft.com/office/powerpoint/2010/main" val="33090260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Lawson Lundell">
      <a:dk1>
        <a:sysClr val="windowText" lastClr="000000"/>
      </a:dk1>
      <a:lt1>
        <a:sysClr val="window" lastClr="FFFFFF"/>
      </a:lt1>
      <a:dk2>
        <a:srgbClr val="022245"/>
      </a:dk2>
      <a:lt2>
        <a:srgbClr val="FFFFFF"/>
      </a:lt2>
      <a:accent1>
        <a:srgbClr val="4F81BD"/>
      </a:accent1>
      <a:accent2>
        <a:srgbClr val="66829A"/>
      </a:accent2>
      <a:accent3>
        <a:srgbClr val="CCD5DD"/>
      </a:accent3>
      <a:accent4>
        <a:srgbClr val="AF2025"/>
      </a:accent4>
      <a:accent5>
        <a:srgbClr val="BF4D51"/>
      </a:accent5>
      <a:accent6>
        <a:srgbClr val="DFA6A8"/>
      </a:accent6>
      <a:hlink>
        <a:srgbClr val="011E3C"/>
      </a:hlink>
      <a:folHlink>
        <a:srgbClr val="930D1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HIS IS THE TITLE OF THE PRESENTATION" id="{B75FCB4C-325F-4EFA-85F1-224BCB6792D6}" vid="{C176D244-81E1-4EC8-B69B-332E96A02C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B6F2769-7194-4217-93D3-3AF3A4742282}">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schemas.microsoft.com/sharepoint/v3/field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blank</Template>
  <TotalTime>386</TotalTime>
  <Words>3155</Words>
  <Application>Microsoft Office PowerPoint</Application>
  <PresentationFormat>On-screen Show (16:9)</PresentationFormat>
  <Paragraphs>381</Paragraphs>
  <Slides>53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53</vt:i4>
      </vt:variant>
    </vt:vector>
  </HeadingPairs>
  <TitlesOfParts>
    <vt:vector size="59" baseType="lpstr">
      <vt:lpstr>Arial</vt:lpstr>
      <vt:lpstr>Calibri</vt:lpstr>
      <vt:lpstr>Courier New</vt:lpstr>
      <vt:lpstr>Times New Roman</vt:lpstr>
      <vt:lpstr>Wingdings</vt:lpstr>
      <vt:lpstr>Office Theme</vt:lpstr>
      <vt:lpstr>CURRENT AFFAIRS - MINERAL</vt:lpstr>
      <vt:lpstr>INTRODUCTION</vt:lpstr>
      <vt:lpstr>INTRODUCTION</vt:lpstr>
      <vt:lpstr>INTRODUCTION</vt:lpstr>
      <vt:lpstr>PART 1 – CUTTING CORNERS IN THE MONTNEY</vt:lpstr>
      <vt:lpstr>WHAT IS CUTTING CORNERS?</vt:lpstr>
      <vt:lpstr>WHAT IS CUTTING CORNERS</vt:lpstr>
      <vt:lpstr>RIGHT TO WIN, TAKE AND REMOVE</vt:lpstr>
      <vt:lpstr>MINES AND MINERAL ACT</vt:lpstr>
      <vt:lpstr>M&amp;M ACT PROHIBITION</vt:lpstr>
      <vt:lpstr>AEM GUIDE FOR TRESPASS</vt:lpstr>
      <vt:lpstr>TRESPASS VS DRILLING THOROUGH</vt:lpstr>
      <vt:lpstr>CROWN BABY TRESPASS</vt:lpstr>
      <vt:lpstr>OVERHOLE AND TRESPASS</vt:lpstr>
      <vt:lpstr>SERIOUS CROWN TRESPASS</vt:lpstr>
      <vt:lpstr>THE CROWN CAN TAKE YOUR STUFF</vt:lpstr>
      <vt:lpstr>AND YOUR MONEY</vt:lpstr>
      <vt:lpstr>SHOW ME THE MONEY</vt:lpstr>
      <vt:lpstr>AND YOUR INFORMATION</vt:lpstr>
      <vt:lpstr>FEE SIMPLE LANDS</vt:lpstr>
      <vt:lpstr>TRESPASS TENURE HELD BY A TP</vt:lpstr>
      <vt:lpstr>A NOTE ON ZONAL TRESPASS</vt:lpstr>
      <vt:lpstr>ZONAL TRESPASS</vt:lpstr>
      <vt:lpstr>A NOTE ON CROWN EXPIRIES AND FH LEASE TERMINATION</vt:lpstr>
      <vt:lpstr>A NOTE ON CROWN ROAD ALLOWANCES</vt:lpstr>
      <vt:lpstr>AGREEMENTS ARE GOOD</vt:lpstr>
      <vt:lpstr>AGREEMENTS ARE GOOD</vt:lpstr>
      <vt:lpstr>SOMETIMES FOLKS ARE DICKS</vt:lpstr>
      <vt:lpstr>NO COMPULSORY UNITIZATION IN ALBERTA</vt:lpstr>
      <vt:lpstr>DRILLING THROUGH IS FINE?</vt:lpstr>
      <vt:lpstr>A SLEEVE AND A PRAYER</vt:lpstr>
      <vt:lpstr>AEM GUIDE</vt:lpstr>
      <vt:lpstr>M&amp;M ACT</vt:lpstr>
      <vt:lpstr>THE RIGHT TO WORK MATTERS</vt:lpstr>
      <vt:lpstr>THE RIGHT TO WORK MATTERS</vt:lpstr>
      <vt:lpstr>BUT ITS COMPLICATED</vt:lpstr>
      <vt:lpstr>DO NO HARM – COMMON LAW</vt:lpstr>
      <vt:lpstr>DO NOT HARM - OGCA</vt:lpstr>
      <vt:lpstr>EQUITY - OGCA</vt:lpstr>
      <vt:lpstr>AER HEARING</vt:lpstr>
      <vt:lpstr>AER HEARING</vt:lpstr>
      <vt:lpstr>AER HEARING</vt:lpstr>
      <vt:lpstr>AER HEARING</vt:lpstr>
      <vt:lpstr>AER HEARING</vt:lpstr>
      <vt:lpstr>LONG HZ WELLS</vt:lpstr>
      <vt:lpstr>A NOTE ON MIXED LANDS</vt:lpstr>
      <vt:lpstr>PART 2 – FINANCING GORs REDUX</vt:lpstr>
      <vt:lpstr>ACCEL</vt:lpstr>
      <vt:lpstr>ACCEL REDUX</vt:lpstr>
      <vt:lpstr>FINANCING GORs</vt:lpstr>
      <vt:lpstr>FINANCING GORs</vt:lpstr>
      <vt:lpstr>PART 3 – CURE COSTS AND ASSUMED CONTRACTS</vt:lpstr>
      <vt:lpstr>PowerPoint Presentation</vt:lpstr>
    </vt:vector>
  </TitlesOfParts>
  <Company>Lawson Lundell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THE TITLE OF THE PRESENTATION</dc:title>
  <dc:creator>Narinder Parmar (4524) - 37Flr</dc:creator>
  <cp:lastModifiedBy>Narinder Parmar (4524) - 37Flr</cp:lastModifiedBy>
  <cp:revision>119</cp:revision>
  <cp:lastPrinted>2024-11-15T19:25:45Z</cp:lastPrinted>
  <dcterms:created xsi:type="dcterms:W3CDTF">2024-11-12T17:40:34Z</dcterms:created>
  <dcterms:modified xsi:type="dcterms:W3CDTF">2024-11-15T19:26:08Z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